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46" r:id="rId8"/>
  </p:sldMasterIdLst>
  <p:notesMasterIdLst>
    <p:notesMasterId r:id="rId14"/>
  </p:notesMasterIdLst>
  <p:handoutMasterIdLst>
    <p:handoutMasterId r:id="rId15"/>
  </p:handoutMasterIdLst>
  <p:sldIdLst>
    <p:sldId id="257" r:id="rId9"/>
    <p:sldId id="277" r:id="rId10"/>
    <p:sldId id="278" r:id="rId11"/>
    <p:sldId id="279" r:id="rId12"/>
    <p:sldId id="280" r:id="rId13"/>
  </p:sldIdLst>
  <p:sldSz cx="9144000" cy="6858000" type="screen4x3"/>
  <p:notesSz cx="6797675" cy="987425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1070A0"/>
    <a:srgbClr val="008000"/>
    <a:srgbClr val="FF9900"/>
    <a:srgbClr val="FF9966"/>
    <a:srgbClr val="FFB900"/>
    <a:srgbClr val="FFBE00"/>
    <a:srgbClr val="FFB800"/>
    <a:srgbClr val="FFB400"/>
    <a:srgbClr val="FF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71DB5-E1F9-4FB8-A2CC-9672718C73FA}" type="datetimeFigureOut">
              <a:rPr lang="pl-PL" smtClean="0"/>
              <a:pPr/>
              <a:t>2015-05-26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50EE3-86C3-4A86-857A-7E80D18E186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2764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708B6-522C-4A2E-8A4A-29650C96FAAA}" type="datetimeFigureOut">
              <a:rPr lang="pl-PL" smtClean="0"/>
              <a:pPr/>
              <a:t>2015-05-26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5D669-23D8-4A7B-BC26-4E562F24D5B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713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4007-10BC-4570-AA93-B89E2D8BD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CB10A-05C1-42B5-946F-F83045E2D4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1125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6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1125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1D940-65B5-4AE2-AB0B-1F88FBC6AA6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38237-5158-4B7C-930E-FBC22445600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B9133-8071-4CBC-823A-F3D446F4FD9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A568-537E-4A22-BED5-9F9D14A206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8B4EB-B886-488A-ABC8-E6987931656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C5765-E626-43B3-AE77-138B601E1E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F09EE-7716-4C47-9D79-3D08789E2EC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C407E-E079-4AC2-9751-F59A5AF8D3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DC2BC-767A-43C6-A595-C9AF32D85C7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8" y="-114300"/>
            <a:ext cx="46593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8" y="-114300"/>
            <a:ext cx="46593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BED8C-F095-4274-B6BA-B7B0A7C1EE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28B6-7CD0-461E-8145-5442C51BC9A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EB015-F115-47D3-9F03-3C31A981B7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E7011-9940-4EEA-9D0C-8AE1E06E4DE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91962-776D-4ACF-A610-14A79AC1CD7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F113B-A332-4691-AC3C-50C64DFCCE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E9AFE-20A1-43EE-B94E-3ABBD5C0781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54233-9982-4436-A8F5-B33DFB6B84C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167EC-C765-41C8-A9C6-5635F9AD78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ABD90-DE26-46C3-ACBA-EC028CB11EF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C7FDA-43C7-418D-B53B-C8BAFCB7DD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3A653-65C5-4F62-9132-8CCC4C49FA1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2663" y="-119063"/>
            <a:ext cx="4237037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57358-3123-49AF-B0A5-CF1357F5F5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DDC40-EB1E-4C59-A628-F04976F0591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EEDB-ABCF-447F-ADDA-B89E3012FA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1446-2E59-4E7D-B393-B4CA44AA96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E0346-CCD7-4F55-A6FF-34546067963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5138F-8CB9-4E55-9E74-7BEEC457515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AF419-C5A2-4015-898D-9B7E8CAC2E5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37087-E8FA-468F-98A7-E6E852F04A7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EF3A-C6F6-43FB-BB43-0B325F11B5F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11829-D916-4251-8119-AA6463213B2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284BA-E256-46CF-8F39-210A2938A53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A370A-3F8D-4430-ADA7-E2C8D3E8E6B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A9654-46EF-46E0-886A-30D320B64ED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8C346-B7F5-4F95-B6A8-20C74B3F49A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B2D6A-F29F-496D-AEB5-02515193B01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CDDE7-3D29-453F-91C9-D10EF2658DC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A65CB-8FD5-4124-854D-C020F11ED14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0D58F-B6AD-46C0-88EC-D789B9E6A53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60A8B-0313-4CF7-AE4E-2221F9AA928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F0659-E524-4230-AFE4-B954867A52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62F1C-8F60-4402-9548-A21721D57D5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E7929-50DD-462D-97EB-6559B25F8B7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46C40-8F77-4FC9-8B1F-BB521824F0D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E2202-13AB-4787-8FD1-3B0252620A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84D8-4175-4D06-A0AF-731ED0A32C1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547D2-DC00-40F9-8A86-3D0C7D6618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D0EBA-8CB2-4374-9676-F3C851943DD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BC89E-2689-461C-8D8C-887FFB67A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FCE6B-E548-4458-BF4F-E80EC4B1053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E465-F5EC-48C4-A591-B285ABB30E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52235-1339-48E5-A73B-3694FDF843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E3DA2-F2E1-43B5-845A-70578D9EE9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3CE9-C004-405F-8631-B620FE8170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659CA-EAEA-4456-89F7-C693B3BF9B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56079-F711-4BFC-897D-18FEF677686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461E0-6814-4DE6-BB6B-FC3A09012A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D3053-DE75-4BEF-B825-1FD8A44432C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85C62-56A6-42B5-BDFE-F9BE6B96A5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434D4-CC02-4A9C-B3B0-5FBF485A08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017FA-5E19-42B8-AC0D-42B66D9938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0160E-8FC5-49EF-907D-723E51873C9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2E14-2061-48C3-9EFE-CA46EF40F4F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0894F-7641-4CDE-A8BF-482670B8751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DA49B-B7EA-4918-ADE8-806A86C5FF2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A2687-4FC4-42CC-9A08-F6B71A67F3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10EAE-AB87-4CF1-B780-262216FB26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BF9E6-52F1-4FD5-9649-15F13D164B0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0E975-0B2F-4F79-A2FC-F284CFD4064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DB91-1122-4D39-B83F-47B470E4A0C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2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30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33.jpe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071C2-305B-4462-9203-39719E4D27A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964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E3D227-65F5-41D6-9FF0-CB91992D9D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83C021-3010-4D38-B0AE-05F7B41075F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28F23A-CBF3-4888-95E0-3BE0338B7A4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186C02-8285-4183-8CE5-567C165FE0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58C33E-ADAB-48A0-8B9B-17F11763043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765B23-C968-43EA-AA3A-412F9C20CEC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F9AE73-FA79-43E8-8745-CD970851BBA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7.jpeg"/><Relationship Id="rId7" Type="http://schemas.openxmlformats.org/officeDocument/2006/relationships/image" Target="../media/image43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45.emf"/><Relationship Id="rId4" Type="http://schemas.openxmlformats.org/officeDocument/2006/relationships/image" Target="../media/image4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46.emf"/><Relationship Id="rId4" Type="http://schemas.openxmlformats.org/officeDocument/2006/relationships/image" Target="../media/image4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ymbol zastępczy zawartości 1"/>
          <p:cNvSpPr>
            <a:spLocks noGrp="1"/>
          </p:cNvSpPr>
          <p:nvPr>
            <p:ph idx="1"/>
          </p:nvPr>
        </p:nvSpPr>
        <p:spPr>
          <a:xfrm>
            <a:off x="333375" y="5405800"/>
            <a:ext cx="8191500" cy="78194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2000" b="1" i="1" dirty="0"/>
              <a:t>Wsparcie osób młodych na rynku pracy - nowa perspektywa finansowa 2014-2020 w ramach Programu Operacyjnego Wiedza Edukacja Rozwój</a:t>
            </a:r>
            <a:endParaRPr lang="pl-PL" sz="2000" b="1" dirty="0" smtClean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0"/>
          </p:nvPr>
        </p:nvSpPr>
        <p:spPr>
          <a:xfrm>
            <a:off x="647700" y="6296014"/>
            <a:ext cx="7886700" cy="362239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00" i="1" dirty="0" smtClean="0"/>
              <a:t>Wrocław – 26 maja, 2015 r</a:t>
            </a:r>
            <a:r>
              <a:rPr lang="pl-PL" sz="2000" i="1" dirty="0" smtClean="0"/>
              <a:t>.</a:t>
            </a:r>
            <a:endParaRPr lang="pl-PL" sz="2000" i="1" dirty="0"/>
          </a:p>
        </p:txBody>
      </p:sp>
      <p:sp>
        <p:nvSpPr>
          <p:cNvPr id="8" name="Prostokąt 7"/>
          <p:cNvSpPr/>
          <p:nvPr/>
        </p:nvSpPr>
        <p:spPr>
          <a:xfrm>
            <a:off x="330200" y="311150"/>
            <a:ext cx="4235450" cy="552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42481" y="129916"/>
            <a:ext cx="4342461" cy="806709"/>
            <a:chOff x="555" y="5807"/>
            <a:chExt cx="6783" cy="1260"/>
          </a:xfrm>
          <a:solidFill>
            <a:schemeClr val="bg1"/>
          </a:solidFill>
        </p:grpSpPr>
        <p:pic>
          <p:nvPicPr>
            <p:cNvPr id="1027" name="Picture 3" descr="FE-POZIOM-Kolor-RGB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" y="5807"/>
              <a:ext cx="2280" cy="126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 descr="logo_dwu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55" y="6157"/>
              <a:ext cx="527" cy="60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 descr="UE_SII_POZIOM-Kolo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92" y="5987"/>
              <a:ext cx="3146" cy="98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Symbol zastępczy zawartości 1"/>
          <p:cNvSpPr txBox="1">
            <a:spLocks/>
          </p:cNvSpPr>
          <p:nvPr/>
        </p:nvSpPr>
        <p:spPr bwMode="auto">
          <a:xfrm>
            <a:off x="370361" y="4705945"/>
            <a:ext cx="8191500" cy="781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r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l-PL" sz="3600" b="1" i="1" dirty="0" smtClean="0"/>
              <a:t>FUNDUSZE EUROPEJSKIE 2014-2020</a:t>
            </a:r>
            <a:endParaRPr lang="pl-PL" sz="3600" b="1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23"/>
    </mc:Choice>
    <mc:Fallback xmlns="">
      <p:transition spd="slow" advTm="682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3317472"/>
            <a:ext cx="2376000" cy="2376000"/>
          </a:xfrm>
          <a:prstGeom prst="rect">
            <a:avLst/>
          </a:prstGeom>
        </p:spPr>
      </p:pic>
      <p:sp>
        <p:nvSpPr>
          <p:cNvPr id="102402" name="Tytuł 3"/>
          <p:cNvSpPr>
            <a:spLocks noGrp="1"/>
          </p:cNvSpPr>
          <p:nvPr>
            <p:ph type="ctrTitle"/>
          </p:nvPr>
        </p:nvSpPr>
        <p:spPr>
          <a:xfrm>
            <a:off x="249502" y="535808"/>
            <a:ext cx="8677275" cy="1768304"/>
          </a:xfrm>
        </p:spPr>
        <p:txBody>
          <a:bodyPr/>
          <a:lstStyle/>
          <a:p>
            <a:r>
              <a:rPr lang="pl-PL" sz="3200" b="1" u="sng" dirty="0" smtClean="0"/>
              <a:t/>
            </a:r>
            <a:br>
              <a:rPr lang="pl-PL" sz="3200" b="1" u="sng" dirty="0" smtClean="0"/>
            </a:br>
            <a:r>
              <a:rPr lang="pl-PL" sz="3200" b="1" u="sng" dirty="0" smtClean="0"/>
              <a:t/>
            </a:r>
            <a:br>
              <a:rPr lang="pl-PL" sz="3200" b="1" u="sng" dirty="0" smtClean="0"/>
            </a:br>
            <a:r>
              <a:rPr lang="pl-PL" sz="3200" b="1" u="sng" dirty="0" smtClean="0"/>
              <a:t/>
            </a:r>
            <a:br>
              <a:rPr lang="pl-PL" sz="3200" b="1" u="sng" dirty="0" smtClean="0"/>
            </a:br>
            <a:r>
              <a:rPr lang="pl-PL" sz="3200" b="1" u="sng" dirty="0" smtClean="0"/>
              <a:t>KONFERENCJA</a:t>
            </a:r>
            <a:r>
              <a:rPr lang="pl-PL" sz="3200" b="1" dirty="0" smtClean="0"/>
              <a:t> 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b="1" dirty="0" smtClean="0"/>
              <a:t> </a:t>
            </a:r>
            <a:r>
              <a:rPr lang="pl-PL" sz="2200" dirty="0" smtClean="0"/>
              <a:t>„</a:t>
            </a:r>
            <a:r>
              <a:rPr lang="pl-PL" sz="2200" b="1" i="1" dirty="0" smtClean="0"/>
              <a:t>Wsparcie osób młodych na rynku pracy - nowa perspektywa finansowa 2014-2020 w ramach Programu Operacyjnego Wiedza Edukacja Rozwój</a:t>
            </a:r>
            <a:r>
              <a:rPr lang="pl-PL" sz="2200" dirty="0" smtClean="0"/>
              <a:t>”</a:t>
            </a:r>
            <a:endParaRPr lang="pl-PL" sz="2200" dirty="0"/>
          </a:p>
        </p:txBody>
      </p:sp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7" name="Tytuł 3"/>
          <p:cNvSpPr txBox="1">
            <a:spLocks/>
          </p:cNvSpPr>
          <p:nvPr/>
        </p:nvSpPr>
        <p:spPr bwMode="auto">
          <a:xfrm>
            <a:off x="205112" y="2563166"/>
            <a:ext cx="8677275" cy="1458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l-PL" sz="2400" b="1" u="sng" dirty="0" smtClean="0"/>
              <a:t>PATRONAT HONOROWY</a:t>
            </a:r>
          </a:p>
          <a:p>
            <a:pPr>
              <a:lnSpc>
                <a:spcPts val="2800"/>
              </a:lnSpc>
            </a:pPr>
            <a:r>
              <a:rPr lang="pl-PL" altLang="pl-PL" sz="2400" b="1" dirty="0" smtClean="0"/>
              <a:t>Maria Wasiak </a:t>
            </a:r>
            <a:r>
              <a:rPr lang="pl-PL" altLang="pl-PL" sz="2400" b="1" dirty="0"/>
              <a:t>– Minister </a:t>
            </a:r>
            <a:r>
              <a:rPr lang="pl-PL" altLang="pl-PL" sz="2400" b="1" dirty="0" smtClean="0"/>
              <a:t>Infrastruktury i Rozwoju</a:t>
            </a:r>
            <a:endParaRPr lang="pl-PL" altLang="pl-PL" sz="2400" dirty="0"/>
          </a:p>
          <a:p>
            <a:pPr>
              <a:lnSpc>
                <a:spcPts val="2800"/>
              </a:lnSpc>
            </a:pPr>
            <a:r>
              <a:rPr lang="pl-PL" altLang="pl-PL" sz="2400" b="1" dirty="0"/>
              <a:t>Władysław Kosiniak-Kamysz – Minister Pracy i Polityki </a:t>
            </a:r>
            <a:r>
              <a:rPr lang="pl-PL" altLang="pl-PL" sz="2400" b="1" dirty="0" smtClean="0"/>
              <a:t>Społecznej</a:t>
            </a:r>
            <a:endParaRPr lang="pl-PL" altLang="pl-PL" sz="2400" dirty="0"/>
          </a:p>
          <a:p>
            <a:pPr>
              <a:lnSpc>
                <a:spcPts val="2800"/>
              </a:lnSpc>
            </a:pPr>
            <a:r>
              <a:rPr lang="pl-PL" altLang="pl-PL" sz="2400" b="1" dirty="0" smtClean="0"/>
              <a:t>Cezary Przybylski </a:t>
            </a:r>
            <a:r>
              <a:rPr lang="pl-PL" altLang="pl-PL" sz="2400" b="1" dirty="0"/>
              <a:t>– Marszałek Województwa </a:t>
            </a:r>
            <a:r>
              <a:rPr lang="pl-PL" altLang="pl-PL" sz="2400" b="1" dirty="0" smtClean="0"/>
              <a:t>Dolnośląskiego</a:t>
            </a:r>
            <a:endParaRPr lang="pl-PL" sz="2400" dirty="0"/>
          </a:p>
        </p:txBody>
      </p:sp>
      <p:pic>
        <p:nvPicPr>
          <p:cNvPr id="19" name="Picture 6" descr="logotyp_patronat_p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061" y="4107746"/>
            <a:ext cx="1298250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02" y="4166113"/>
            <a:ext cx="2083319" cy="684000"/>
          </a:xfrm>
          <a:prstGeom prst="rect">
            <a:avLst/>
          </a:prstGeom>
        </p:spPr>
      </p:pic>
      <p:sp>
        <p:nvSpPr>
          <p:cNvPr id="23" name="Tytuł 3"/>
          <p:cNvSpPr txBox="1">
            <a:spLocks/>
          </p:cNvSpPr>
          <p:nvPr/>
        </p:nvSpPr>
        <p:spPr bwMode="auto">
          <a:xfrm>
            <a:off x="277610" y="5134367"/>
            <a:ext cx="8677275" cy="81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800"/>
              </a:lnSpc>
            </a:pPr>
            <a:r>
              <a:rPr lang="pl-PL" sz="2400" b="1" u="sng" dirty="0" smtClean="0"/>
              <a:t>PATRONAT MEDIALNY</a:t>
            </a:r>
          </a:p>
          <a:p>
            <a:pPr>
              <a:lnSpc>
                <a:spcPts val="2800"/>
              </a:lnSpc>
            </a:pPr>
            <a:r>
              <a:rPr lang="pl-PL" altLang="pl-PL" sz="2000" b="1" dirty="0" smtClean="0"/>
              <a:t>POLSKIE RADIO WROCŁAW</a:t>
            </a:r>
            <a:endParaRPr lang="pl-PL" sz="2000" dirty="0"/>
          </a:p>
        </p:txBody>
      </p:sp>
      <p:sp>
        <p:nvSpPr>
          <p:cNvPr id="24" name="Tytuł 3"/>
          <p:cNvSpPr txBox="1">
            <a:spLocks/>
          </p:cNvSpPr>
          <p:nvPr/>
        </p:nvSpPr>
        <p:spPr bwMode="auto">
          <a:xfrm>
            <a:off x="273911" y="6361705"/>
            <a:ext cx="8677275" cy="24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l-PL" sz="1400" b="1" dirty="0" smtClean="0"/>
              <a:t>Konferencja współfinansowana ze środków Unii Europejskiej w ramach Europejskiego Funduszu Społecznego</a:t>
            </a:r>
            <a:endParaRPr lang="pl-PL" sz="1400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378" y="5531271"/>
            <a:ext cx="360000" cy="3804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05"/>
    </mc:Choice>
    <mc:Fallback xmlns="">
      <p:transition spd="slow" advTm="650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ytuł 3"/>
          <p:cNvSpPr>
            <a:spLocks noGrp="1"/>
          </p:cNvSpPr>
          <p:nvPr>
            <p:ph type="ctrTitle"/>
          </p:nvPr>
        </p:nvSpPr>
        <p:spPr>
          <a:xfrm>
            <a:off x="249501" y="992656"/>
            <a:ext cx="8677275" cy="481038"/>
          </a:xfrm>
        </p:spPr>
        <p:txBody>
          <a:bodyPr/>
          <a:lstStyle/>
          <a:p>
            <a:r>
              <a:rPr lang="pl-PL" sz="3200" b="1" u="sng" dirty="0" smtClean="0"/>
              <a:t/>
            </a:r>
            <a:br>
              <a:rPr lang="pl-PL" sz="3200" b="1" u="sng" dirty="0" smtClean="0"/>
            </a:br>
            <a:r>
              <a:rPr lang="pl-PL" sz="3200" b="1" u="sng" dirty="0" smtClean="0"/>
              <a:t/>
            </a:r>
            <a:br>
              <a:rPr lang="pl-PL" sz="3200" b="1" u="sng" dirty="0" smtClean="0"/>
            </a:br>
            <a:r>
              <a:rPr lang="pl-PL" sz="3200" b="1" u="sng" dirty="0" smtClean="0"/>
              <a:t/>
            </a:r>
            <a:br>
              <a:rPr lang="pl-PL" sz="3200" b="1" u="sng" dirty="0" smtClean="0"/>
            </a:br>
            <a:r>
              <a:rPr lang="pl-PL" sz="3200" b="1" u="sng" dirty="0" smtClean="0"/>
              <a:t>Agenda</a:t>
            </a:r>
            <a:endParaRPr lang="pl-PL" sz="2200" dirty="0"/>
          </a:p>
        </p:txBody>
      </p:sp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189" y="1917059"/>
            <a:ext cx="7920000" cy="3912196"/>
          </a:xfrm>
          <a:prstGeom prst="rect">
            <a:avLst/>
          </a:prstGeom>
        </p:spPr>
      </p:pic>
      <p:sp>
        <p:nvSpPr>
          <p:cNvPr id="13" name="Tytuł 3"/>
          <p:cNvSpPr txBox="1">
            <a:spLocks/>
          </p:cNvSpPr>
          <p:nvPr/>
        </p:nvSpPr>
        <p:spPr bwMode="auto">
          <a:xfrm>
            <a:off x="273911" y="6361705"/>
            <a:ext cx="8677275" cy="24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l-PL" sz="1400" b="1" dirty="0" smtClean="0"/>
              <a:t>Konferencja współfinansowana ze środków Unii Europejskiej w ramach Europejskiego Funduszu Społecznego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156144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18"/>
    </mc:Choice>
    <mc:Fallback xmlns="">
      <p:transition spd="slow" advTm="1161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ytuł 3"/>
          <p:cNvSpPr>
            <a:spLocks noGrp="1"/>
          </p:cNvSpPr>
          <p:nvPr>
            <p:ph type="ctrTitle"/>
          </p:nvPr>
        </p:nvSpPr>
        <p:spPr>
          <a:xfrm>
            <a:off x="249501" y="1132356"/>
            <a:ext cx="8677275" cy="481038"/>
          </a:xfrm>
        </p:spPr>
        <p:txBody>
          <a:bodyPr/>
          <a:lstStyle/>
          <a:p>
            <a:r>
              <a:rPr lang="pl-PL" sz="3200" b="1" u="sng" dirty="0" smtClean="0"/>
              <a:t/>
            </a:r>
            <a:br>
              <a:rPr lang="pl-PL" sz="3200" b="1" u="sng" dirty="0" smtClean="0"/>
            </a:br>
            <a:r>
              <a:rPr lang="pl-PL" sz="3200" b="1" u="sng" dirty="0" smtClean="0"/>
              <a:t/>
            </a:r>
            <a:br>
              <a:rPr lang="pl-PL" sz="3200" b="1" u="sng" dirty="0" smtClean="0"/>
            </a:br>
            <a:r>
              <a:rPr lang="pl-PL" sz="3200" b="1" u="sng" dirty="0" smtClean="0"/>
              <a:t/>
            </a:r>
            <a:br>
              <a:rPr lang="pl-PL" sz="3200" b="1" u="sng" dirty="0" smtClean="0"/>
            </a:br>
            <a:r>
              <a:rPr lang="pl-PL" sz="3200" b="1" u="sng" dirty="0" smtClean="0"/>
              <a:t>Agenda</a:t>
            </a:r>
            <a:endParaRPr lang="pl-PL" sz="2200" dirty="0"/>
          </a:p>
        </p:txBody>
      </p:sp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pic>
        <p:nvPicPr>
          <p:cNvPr id="2" name="Obraz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489" y="2237900"/>
            <a:ext cx="7920000" cy="3082030"/>
          </a:xfrm>
          <a:prstGeom prst="rect">
            <a:avLst/>
          </a:prstGeom>
        </p:spPr>
      </p:pic>
      <p:sp>
        <p:nvSpPr>
          <p:cNvPr id="10" name="Tytuł 3"/>
          <p:cNvSpPr txBox="1">
            <a:spLocks/>
          </p:cNvSpPr>
          <p:nvPr/>
        </p:nvSpPr>
        <p:spPr bwMode="auto">
          <a:xfrm>
            <a:off x="273911" y="6361705"/>
            <a:ext cx="8677275" cy="24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l-PL" sz="1400" b="1" dirty="0" smtClean="0"/>
              <a:t>Konferencja współfinansowana ze środków Unii Europejskiej w ramach Europejskiego Funduszu Społecznego</a:t>
            </a:r>
            <a:endParaRPr lang="pl-PL" sz="1400" dirty="0"/>
          </a:p>
        </p:txBody>
      </p:sp>
      <p:sp>
        <p:nvSpPr>
          <p:cNvPr id="11" name="Prostokąt 10"/>
          <p:cNvSpPr/>
          <p:nvPr/>
        </p:nvSpPr>
        <p:spPr>
          <a:xfrm>
            <a:off x="1819408" y="2249363"/>
            <a:ext cx="7131778" cy="22057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350645" indent="-1350645">
              <a:lnSpc>
                <a:spcPts val="1400"/>
              </a:lnSpc>
              <a:spcAft>
                <a:spcPts val="0"/>
              </a:spcAft>
            </a:pP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Panel dyskusyjny </a:t>
            </a:r>
            <a:r>
              <a:rPr lang="pl-PL" sz="1200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„PO WER dla młodych Dolnoślązaków</a:t>
            </a:r>
            <a:r>
              <a:rPr lang="pl-PL" sz="1200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” do którego zaproszono: </a:t>
            </a:r>
            <a:endParaRPr lang="pl-PL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indent="-1350645">
              <a:lnSpc>
                <a:spcPts val="1400"/>
              </a:lnSpc>
              <a:spcAft>
                <a:spcPts val="0"/>
              </a:spcAft>
            </a:pPr>
            <a:r>
              <a:rPr lang="pl-PL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1350645" indent="-1350645">
              <a:lnSpc>
                <a:spcPts val="1400"/>
              </a:lnSpc>
              <a:spcAft>
                <a:spcPts val="0"/>
              </a:spcAft>
            </a:pP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   Andrzeja </a:t>
            </a:r>
            <a:r>
              <a:rPr lang="pl-PL" sz="1200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Kosióra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Wicemarszałek </a:t>
            </a: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Województwa Dolnośląskiego </a:t>
            </a:r>
          </a:p>
          <a:p>
            <a:pPr marL="1350645" indent="-1350645">
              <a:lnSpc>
                <a:spcPts val="1400"/>
              </a:lnSpc>
              <a:spcAft>
                <a:spcPts val="0"/>
              </a:spcAft>
            </a:pP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</a:t>
            </a:r>
            <a:endParaRPr lang="pl-PL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indent="-1350645">
              <a:lnSpc>
                <a:spcPts val="1400"/>
              </a:lnSpc>
              <a:spcAft>
                <a:spcPts val="0"/>
              </a:spcAft>
            </a:pP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 Ewę </a:t>
            </a: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Grzebieniak </a:t>
            </a: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Wicedyrektor ds. Wdrażania EFS w DWUP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indent="-1350645">
              <a:lnSpc>
                <a:spcPts val="1400"/>
              </a:lnSpc>
              <a:spcAft>
                <a:spcPts val="0"/>
              </a:spcAft>
            </a:pP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Bartłomieja Piotrowskiego</a:t>
            </a: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Doradca Pełnomocnika Rządu ds. Osób Niepełnosprawnych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pl-PL" sz="1200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MPiPS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/PFRON</a:t>
            </a:r>
            <a:endParaRPr lang="pl-PL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indent="-1350645">
              <a:lnSpc>
                <a:spcPts val="1400"/>
              </a:lnSpc>
              <a:spcAft>
                <a:spcPts val="0"/>
              </a:spcAft>
            </a:pP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</a:p>
          <a:p>
            <a:pPr marL="1350645" indent="-1350645">
              <a:lnSpc>
                <a:spcPts val="1400"/>
              </a:lnSpc>
              <a:spcAft>
                <a:spcPts val="0"/>
              </a:spcAft>
            </a:pP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  Jakuba Gontarka</a:t>
            </a:r>
            <a:r>
              <a:rPr lang="pl-PL" sz="1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pl-PL" sz="12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Członek Zarządu Forum Młodych  LEWIATAN </a:t>
            </a:r>
            <a:endParaRPr lang="pl-PL" sz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indent="-1350645">
              <a:lnSpc>
                <a:spcPts val="1400"/>
              </a:lnSpc>
              <a:spcAft>
                <a:spcPts val="0"/>
              </a:spcAft>
            </a:pPr>
            <a:endParaRPr lang="pl-PL" sz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indent="-1350645">
              <a:spcAft>
                <a:spcPts val="0"/>
              </a:spcAft>
            </a:pPr>
            <a:r>
              <a:rPr lang="pl-PL" sz="9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</a:t>
            </a:r>
            <a:endParaRPr lang="pl-P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88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30"/>
    </mc:Choice>
    <mc:Fallback xmlns="">
      <p:transition spd="slow" advTm="1033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7" name="Prostokąt 6"/>
          <p:cNvSpPr/>
          <p:nvPr/>
        </p:nvSpPr>
        <p:spPr>
          <a:xfrm>
            <a:off x="723899" y="1087061"/>
            <a:ext cx="769213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  <a:latin typeface="verdana" panose="020B0604030504040204" pitchFamily="34" charset="0"/>
              </a:rPr>
              <a:t>Dolnośląski Wojewódzki Urząd Pracy. Filia we </a:t>
            </a:r>
            <a:r>
              <a:rPr lang="pl-PL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Wrocławiu.</a:t>
            </a:r>
            <a:r>
              <a:rPr lang="pl-PL" b="1" dirty="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pl-PL" b="1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>al. Armii Krajowej 54</a:t>
            </a:r>
            <a:b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>50-541 Wrocław</a:t>
            </a:r>
            <a:b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>tel. 71 39 74 200</a:t>
            </a:r>
            <a:b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>
                <a:solidFill>
                  <a:srgbClr val="0033CC"/>
                </a:solidFill>
                <a:latin typeface="verdana" panose="020B0604030504040204" pitchFamily="34" charset="0"/>
              </a:rPr>
              <a:t>www.dwup.pl</a:t>
            </a:r>
          </a:p>
          <a:p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</a:p>
          <a:p>
            <a:r>
              <a:rPr lang="pl-PL" b="1" dirty="0">
                <a:solidFill>
                  <a:srgbClr val="000000"/>
                </a:solidFill>
                <a:latin typeface="verdana" panose="020B0604030504040204" pitchFamily="34" charset="0"/>
              </a:rPr>
              <a:t>Punkt kontaktowy ds. PO WER w Dolnośląskim Wojewódzkim Urzędzie </a:t>
            </a:r>
            <a:r>
              <a:rPr lang="pl-PL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Pracy.</a:t>
            </a:r>
            <a:r>
              <a:rPr lang="pl-PL" b="1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>Dolnośląski Wojewódzki Urząd Pracy. Filia we Wrocławiu</a:t>
            </a:r>
            <a:r>
              <a:rPr lang="pl-PL" b="1" dirty="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pl-PL" b="1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>al. Armii Krajowej 54, pok.100 - I piętro</a:t>
            </a:r>
            <a:b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>tel. 71 39 74 110 lub 111</a:t>
            </a:r>
            <a:b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 smtClean="0">
                <a:solidFill>
                  <a:srgbClr val="0033CC"/>
                </a:solidFill>
                <a:latin typeface="verdana" panose="020B0604030504040204" pitchFamily="34" charset="0"/>
              </a:rPr>
              <a:t>www.power.dwup.pl</a:t>
            </a:r>
            <a:r>
              <a:rPr lang="pl-PL" dirty="0" smtClean="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 smtClean="0">
                <a:solidFill>
                  <a:srgbClr val="000000"/>
                </a:solidFill>
                <a:latin typeface="verdana" panose="020B0604030504040204" pitchFamily="34" charset="0"/>
              </a:rPr>
              <a:t>e-mail</a:t>
            </a:r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>: </a:t>
            </a:r>
            <a:r>
              <a:rPr lang="pl-PL" dirty="0">
                <a:solidFill>
                  <a:srgbClr val="0033CC"/>
                </a:solidFill>
                <a:latin typeface="verdana" panose="020B0604030504040204" pitchFamily="34" charset="0"/>
              </a:rPr>
              <a:t>promocja@dwup.pl</a:t>
            </a:r>
            <a:endParaRPr lang="pl-PL" b="0" i="0" dirty="0">
              <a:solidFill>
                <a:srgbClr val="0033CC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680992" y="4925603"/>
            <a:ext cx="77350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Materiały z konferencji zostaną opublikowane na:</a:t>
            </a:r>
            <a:r>
              <a:rPr lang="pl-PL" b="1" dirty="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pl-PL" b="1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pl-PL" dirty="0" smtClean="0">
                <a:solidFill>
                  <a:srgbClr val="0033CC"/>
                </a:solidFill>
                <a:latin typeface="verdana" panose="020B0604030504040204" pitchFamily="34" charset="0"/>
              </a:rPr>
              <a:t>www.power.dwup.pl</a:t>
            </a:r>
            <a:r>
              <a:rPr lang="pl-PL" dirty="0">
                <a:solidFill>
                  <a:srgbClr val="0033CC"/>
                </a:solidFill>
                <a:latin typeface="verdana" panose="020B0604030504040204" pitchFamily="34" charset="0"/>
              </a:rPr>
              <a:t> </a:t>
            </a:r>
            <a:endParaRPr lang="pl-PL" dirty="0" smtClean="0">
              <a:solidFill>
                <a:srgbClr val="0033CC"/>
              </a:solidFill>
              <a:latin typeface="verdana" panose="020B0604030504040204" pitchFamily="34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verdana" panose="020B0604030504040204" pitchFamily="34" charset="0"/>
              </a:rPr>
              <a:t>oraz </a:t>
            </a:r>
            <a:endParaRPr lang="pl-PL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pl-PL" dirty="0" smtClean="0">
                <a:solidFill>
                  <a:srgbClr val="0033CC"/>
                </a:solidFill>
                <a:latin typeface="verdana" panose="020B0604030504040204" pitchFamily="34" charset="0"/>
              </a:rPr>
              <a:t>www.facebook.com/pages/Punkt-Informacyjny-POKL-DWUP/</a:t>
            </a:r>
            <a:endParaRPr lang="pl-PL" b="0" i="0" dirty="0">
              <a:solidFill>
                <a:srgbClr val="0033CC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0" name="Tytuł 3"/>
          <p:cNvSpPr txBox="1">
            <a:spLocks/>
          </p:cNvSpPr>
          <p:nvPr/>
        </p:nvSpPr>
        <p:spPr bwMode="auto">
          <a:xfrm>
            <a:off x="273911" y="6361705"/>
            <a:ext cx="8677275" cy="24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l-PL" sz="1400" b="1" dirty="0" smtClean="0"/>
              <a:t>Konferencja współfinansowana ze środków Unii Europejskiej w ramach Europejskiego Funduszu Społecznego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52302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43"/>
    </mc:Choice>
    <mc:Fallback xmlns="">
      <p:transition spd="slow" advTm="1164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41BC98EB-B254-48DE-A757-86CC93C6277F}"/>
    </a:ext>
  </a:extLst>
</a:theme>
</file>

<file path=ppt/theme/theme10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F455CDD5-C0D5-4F1E-9423-3AD99BE16955}"/>
    </a:ext>
  </a:extLst>
</a:theme>
</file>

<file path=ppt/theme/theme9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2984</TotalTime>
  <Words>130</Words>
  <Application>Microsoft Office PowerPoint</Application>
  <PresentationFormat>Pokaz na ekranie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8</vt:i4>
      </vt:variant>
      <vt:variant>
        <vt:lpstr>Tytuły slajdów</vt:lpstr>
      </vt:variant>
      <vt:variant>
        <vt:i4>5</vt:i4>
      </vt:variant>
    </vt:vector>
  </HeadingPairs>
  <TitlesOfParts>
    <vt:vector size="13" baseType="lpstr"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Pomoc Techniczna</vt:lpstr>
      <vt:lpstr>Prezentacja programu PowerPoint</vt:lpstr>
      <vt:lpstr>   KONFERENCJA   „Wsparcie osób młodych na rynku pracy - nowa perspektywa finansowa 2014-2020 w ramach Programu Operacyjnego Wiedza Edukacja Rozwój”</vt:lpstr>
      <vt:lpstr>   Agenda</vt:lpstr>
      <vt:lpstr>   Agenda</vt:lpstr>
      <vt:lpstr>Prezentacja programu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Zbigniew Ratajczak</dc:creator>
  <cp:lastModifiedBy>szkoleniowy</cp:lastModifiedBy>
  <cp:revision>55</cp:revision>
  <cp:lastPrinted>2015-05-07T12:58:34Z</cp:lastPrinted>
  <dcterms:created xsi:type="dcterms:W3CDTF">2015-03-25T10:25:25Z</dcterms:created>
  <dcterms:modified xsi:type="dcterms:W3CDTF">2015-05-26T07:41:20Z</dcterms:modified>
</cp:coreProperties>
</file>