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7" r:id="rId2"/>
    <p:sldId id="326" r:id="rId3"/>
    <p:sldId id="327" r:id="rId4"/>
    <p:sldId id="328" r:id="rId5"/>
    <p:sldId id="329" r:id="rId6"/>
    <p:sldId id="330" r:id="rId7"/>
    <p:sldId id="300" r:id="rId8"/>
    <p:sldId id="333" r:id="rId9"/>
    <p:sldId id="334" r:id="rId10"/>
    <p:sldId id="336" r:id="rId11"/>
    <p:sldId id="331" r:id="rId12"/>
    <p:sldId id="335" r:id="rId13"/>
    <p:sldId id="301" r:id="rId14"/>
    <p:sldId id="340" r:id="rId15"/>
    <p:sldId id="337" r:id="rId16"/>
    <p:sldId id="338" r:id="rId17"/>
    <p:sldId id="339" r:id="rId18"/>
    <p:sldId id="302" r:id="rId19"/>
    <p:sldId id="303" r:id="rId20"/>
    <p:sldId id="304" r:id="rId21"/>
    <p:sldId id="311" r:id="rId22"/>
    <p:sldId id="312" r:id="rId23"/>
    <p:sldId id="313" r:id="rId24"/>
    <p:sldId id="325" r:id="rId25"/>
    <p:sldId id="314" r:id="rId26"/>
    <p:sldId id="315" r:id="rId27"/>
    <p:sldId id="316" r:id="rId28"/>
    <p:sldId id="317" r:id="rId29"/>
    <p:sldId id="318" r:id="rId30"/>
    <p:sldId id="319" r:id="rId31"/>
    <p:sldId id="320" r:id="rId32"/>
    <p:sldId id="321" r:id="rId33"/>
    <p:sldId id="322" r:id="rId34"/>
    <p:sldId id="323" r:id="rId35"/>
    <p:sldId id="324" r:id="rId36"/>
    <p:sldId id="341" r:id="rId37"/>
    <p:sldId id="296" r:id="rId38"/>
  </p:sldIdLst>
  <p:sldSz cx="9144000" cy="6858000" type="screen4x3"/>
  <p:notesSz cx="6797675" cy="9926638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5F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88" autoAdjust="0"/>
    <p:restoredTop sz="94671" autoAdjust="0"/>
  </p:normalViewPr>
  <p:slideViewPr>
    <p:cSldViewPr>
      <p:cViewPr>
        <p:scale>
          <a:sx n="114" d="100"/>
          <a:sy n="114" d="100"/>
        </p:scale>
        <p:origin x="-72" y="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34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8005FDE-854B-48F4-85E9-741C3023AA70}" type="datetimeFigureOut">
              <a:rPr lang="pl-PL"/>
              <a:pPr>
                <a:defRPr/>
              </a:pPr>
              <a:t>2015-05-26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D31E57-87E2-4ED7-AE2A-20E472CDC4F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329003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8BD9A75-32A0-44E4-926F-20EED67EB732}" type="datetimeFigureOut">
              <a:rPr lang="pl-PL"/>
              <a:pPr>
                <a:defRPr/>
              </a:pPr>
              <a:t>2015-05-26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  <a:endParaRPr lang="pl-PL" noProof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657CF40-8975-44AF-A1FF-2FFE56F5D10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293475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3174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41E9DE-CC8A-405E-9890-3F99AA640A9C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pl-P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4096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1A5B35-0D5C-428C-A827-B25D8191A6DB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pl-P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4198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1DB035-0F9E-489A-BEE6-7526FE504321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pl-P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4301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174951-B6EA-47F6-824D-0AEF17AAB58C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pl-P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4403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731887-2B70-472C-ACC6-94F65EFA7F2A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pl-PL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4506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54ED3D-C103-4D93-BB9D-6CC65DFC95A8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pl-PL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4608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7E38E9-3375-4A55-BEEC-468FBA2B42E8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pl-PL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4710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819FC2-68D1-4EAA-A9BA-4F48492A37B8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pl-PL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4813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F13EC4-8296-4099-B878-39DF0C2C8AAC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pl-PL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4915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0546DFA-2C5E-470E-8D53-0E6A91EFA2E4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pl-PL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5018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7B9D0-AF65-4DE5-9B03-780CACB505B0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pl-P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ymbol zastępczy obrazu slajd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815F204-387F-4875-AF82-BD5DF7948F6F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5120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78B167-9E86-4A74-9438-07DEDB40C353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pl-PL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5222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6307F7-7542-4717-AC93-DBD55BF73170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pl-PL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5325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EBFF56-69C6-4239-9CB1-D7F994A6ACFB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pl-PL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5427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C34591-51F3-4F20-876A-082E9059CE3F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pl-PL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5530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F6ECFC-7175-48EB-8557-F4E272891C10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pl-P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dirty="0" smtClean="0"/>
          </a:p>
        </p:txBody>
      </p:sp>
      <p:sp>
        <p:nvSpPr>
          <p:cNvPr id="327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AC8D67-E018-454A-AECA-E8426E40F93C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pl-P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32772" name="Symbol zastępczy numeru slajdu 3"/>
          <p:cNvSpPr txBox="1">
            <a:spLocks noGrp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85BB6F60-0A4D-4724-BE06-C904D195DA6F}" type="slidenum">
              <a:rPr lang="pl-PL" sz="1200">
                <a:latin typeface="+mn-lt"/>
                <a:cs typeface="+mn-cs"/>
              </a:rPr>
              <a:pPr algn="r">
                <a:defRPr/>
              </a:pPr>
              <a:t>11</a:t>
            </a:fld>
            <a:endParaRPr lang="pl-PL" sz="1200">
              <a:latin typeface="+mn-lt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3379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309823-6B60-411A-8E63-D1FC85BE3AD5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pl-P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3482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9EA848-1BEB-4899-B1EC-3187E0AD399A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pl-P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3584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690E57-D330-4806-8B90-71C15DDCDA35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pl-P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3686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108383-57DB-4A18-AEC1-CF100090C628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pl-P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3994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DFFF14-3A3C-4150-850D-F8DD0644CAF3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pl-P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55FFA-B941-4CCB-BC7F-83ACD097230A}" type="datetimeFigureOut">
              <a:rPr lang="pl-PL"/>
              <a:pPr>
                <a:defRPr/>
              </a:pPr>
              <a:t>2015-05-26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5FECD-BF90-47F2-A7DA-A0458B9E2CF6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D62EF-872A-4A65-8640-42EF7151F3DB}" type="datetimeFigureOut">
              <a:rPr lang="pl-PL"/>
              <a:pPr>
                <a:defRPr/>
              </a:pPr>
              <a:t>2015-05-26</a:t>
            </a:fld>
            <a:endParaRPr lang="pl-PL" dirty="0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9AE84-C8E0-4ACB-9E76-69CF39672F2B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0E356-B61C-431B-AADC-2D9893256AFA}" type="datetimeFigureOut">
              <a:rPr lang="pl-PL"/>
              <a:pPr>
                <a:defRPr/>
              </a:pPr>
              <a:t>2015-05-26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BC529-B3B0-46AA-A704-E7012AE3B62A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0AEF1-DA1D-41BA-9B77-376710D35817}" type="datetimeFigureOut">
              <a:rPr lang="pl-PL"/>
              <a:pPr>
                <a:defRPr/>
              </a:pPr>
              <a:t>2015-05-26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DEBB1-2541-406E-AEB5-0732E63DA286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913"/>
            <a:ext cx="54133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643192" cy="1224136"/>
          </a:xfrm>
        </p:spPr>
        <p:txBody>
          <a:bodyPr>
            <a:noAutofit/>
          </a:bodyPr>
          <a:lstStyle>
            <a:lvl1pPr algn="l">
              <a:defRPr sz="2600" b="1"/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913"/>
            <a:ext cx="54133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643192" cy="1224136"/>
          </a:xfrm>
        </p:spPr>
        <p:txBody>
          <a:bodyPr>
            <a:noAutofit/>
          </a:bodyPr>
          <a:lstStyle>
            <a:lvl1pPr algn="l">
              <a:defRPr sz="2600" b="1"/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F3907-6274-441A-9B1C-A9D66F1CB580}" type="datetimeFigureOut">
              <a:rPr lang="pl-PL"/>
              <a:pPr>
                <a:defRPr/>
              </a:pPr>
              <a:t>2015-05-26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3EE59-B69A-4F89-AFC2-D4F7335F023F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FF1A2-3D59-4BDC-979B-B50F9F5E51C3}" type="datetimeFigureOut">
              <a:rPr lang="pl-PL"/>
              <a:pPr>
                <a:defRPr/>
              </a:pPr>
              <a:t>2015-05-26</a:t>
            </a:fld>
            <a:endParaRPr lang="pl-PL" dirty="0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C0C93-DB01-4BAB-8A44-2B344B3E06DC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74B0E-5CD1-48D4-B62A-EC5448534675}" type="datetimeFigureOut">
              <a:rPr lang="pl-PL"/>
              <a:pPr>
                <a:defRPr/>
              </a:pPr>
              <a:t>2015-05-26</a:t>
            </a:fld>
            <a:endParaRPr lang="pl-PL" dirty="0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E4D7F-DEAD-41D9-A69A-8672760F71DE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8229600" cy="3456384"/>
          </a:xfrm>
        </p:spPr>
        <p:txBody>
          <a:bodyPr>
            <a:noAutofit/>
          </a:bodyPr>
          <a:lstStyle>
            <a:lvl1pPr algn="l">
              <a:defRPr sz="2400" b="1">
                <a:latin typeface="+mj-lt"/>
              </a:defRPr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0CA78-2D8A-4B8E-91DC-CD1543ED165D}" type="datetimeFigureOut">
              <a:rPr lang="pl-PL"/>
              <a:pPr>
                <a:defRPr/>
              </a:pPr>
              <a:t>2015-05-26</a:t>
            </a:fld>
            <a:endParaRPr lang="pl-PL" dirty="0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636C8-48AA-47BC-8587-5C772761231E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BB422-6FA3-4DD8-81F8-C372709172CE}" type="datetimeFigureOut">
              <a:rPr lang="pl-PL"/>
              <a:pPr>
                <a:defRPr/>
              </a:pPr>
              <a:t>2015-05-26</a:t>
            </a:fld>
            <a:endParaRPr lang="pl-PL" dirty="0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505E2-EB40-4520-93F5-5AB864F2B565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74FB9D-632B-48C1-A3A6-E09E443AAB8B}" type="datetimeFigureOut">
              <a:rPr lang="pl-PL"/>
              <a:pPr>
                <a:defRPr/>
              </a:pPr>
              <a:t>2015-05-26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EEFF47-D431-437E-8B37-6BFCA5134A8D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1" r:id="rId2"/>
    <p:sldLayoutId id="2147483662" r:id="rId3"/>
    <p:sldLayoutId id="2147483653" r:id="rId4"/>
    <p:sldLayoutId id="2147483654" r:id="rId5"/>
    <p:sldLayoutId id="2147483655" r:id="rId6"/>
    <p:sldLayoutId id="2147483663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1187624" y="1484784"/>
            <a:ext cx="7366000" cy="3455987"/>
          </a:xfrm>
        </p:spPr>
        <p:txBody>
          <a:bodyPr/>
          <a:lstStyle/>
          <a:p>
            <a:pPr algn="ctr" eaLnBrk="1" hangingPunct="1"/>
            <a:r>
              <a:rPr lang="pl-PL" altLang="pl-PL" sz="4000" dirty="0" smtClean="0">
                <a:solidFill>
                  <a:srgbClr val="DA5F06"/>
                </a:solidFill>
              </a:rPr>
              <a:t>Polityka aktywizacji </a:t>
            </a:r>
            <a:br>
              <a:rPr lang="pl-PL" altLang="pl-PL" sz="4000" dirty="0" smtClean="0">
                <a:solidFill>
                  <a:srgbClr val="DA5F06"/>
                </a:solidFill>
              </a:rPr>
            </a:br>
            <a:r>
              <a:rPr lang="pl-PL" altLang="pl-PL" sz="4000" dirty="0" smtClean="0">
                <a:solidFill>
                  <a:srgbClr val="DA5F06"/>
                </a:solidFill>
              </a:rPr>
              <a:t>osób młodych</a:t>
            </a:r>
            <a:br>
              <a:rPr lang="pl-PL" altLang="pl-PL" sz="4000" dirty="0" smtClean="0">
                <a:solidFill>
                  <a:srgbClr val="DA5F06"/>
                </a:solidFill>
              </a:rPr>
            </a:br>
            <a:r>
              <a:rPr lang="pl-PL" altLang="pl-PL" sz="4000" dirty="0" smtClean="0">
                <a:solidFill>
                  <a:srgbClr val="DA5F06"/>
                </a:solidFill>
              </a:rPr>
              <a:t>Wrocław 26.05.2015</a:t>
            </a:r>
            <a:endParaRPr lang="pl-PL" altLang="pl-PL" sz="1600" b="0" dirty="0" smtClean="0">
              <a:latin typeface="Arial" charset="0"/>
              <a:cs typeface="Arial" charset="0"/>
            </a:endParaRP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44563" y="549275"/>
            <a:ext cx="7254875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l-PL" smtClean="0"/>
              <a:t>Aktywizacja 2015</a:t>
            </a:r>
          </a:p>
        </p:txBody>
      </p:sp>
      <p:pic>
        <p:nvPicPr>
          <p:cNvPr id="78852" name="Obraz 11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1628775"/>
            <a:ext cx="6826250" cy="4525963"/>
          </a:xfr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4294967295"/>
          </p:nvPr>
        </p:nvSpPr>
        <p:spPr/>
        <p:txBody>
          <a:bodyPr>
            <a:noAutofit/>
          </a:bodyPr>
          <a:lstStyle/>
          <a:p>
            <a:pPr eaLnBrk="1" hangingPunct="1"/>
            <a:endParaRPr lang="pl-PL" sz="2500" smtClean="0"/>
          </a:p>
          <a:p>
            <a:pPr eaLnBrk="1" hangingPunct="1">
              <a:buFont typeface="Arial" charset="0"/>
              <a:buNone/>
            </a:pPr>
            <a:endParaRPr lang="pl-PL" sz="2100" smtClean="0"/>
          </a:p>
        </p:txBody>
      </p:sp>
      <p:sp>
        <p:nvSpPr>
          <p:cNvPr id="3" name="Tytuł 2"/>
          <p:cNvSpPr>
            <a:spLocks noGrp="1"/>
          </p:cNvSpPr>
          <p:nvPr>
            <p:ph type="title" idx="4294967295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pPr algn="l" eaLnBrk="1" hangingPunct="1"/>
            <a:r>
              <a:rPr lang="pl-PL" altLang="pl-PL" sz="2600" b="1" smtClean="0"/>
              <a:t>Gwarancje dla Młodzieży (GdM) – informacje ogólne</a:t>
            </a:r>
          </a:p>
        </p:txBody>
      </p:sp>
      <p:pic>
        <p:nvPicPr>
          <p:cNvPr id="71684" name="Picture 4" descr="ski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1196975"/>
            <a:ext cx="63627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l-PL" sz="4000" smtClean="0"/>
              <a:t>Gwarancje dla Młodzieży Finansowanie</a:t>
            </a:r>
          </a:p>
        </p:txBody>
      </p:sp>
      <p:sp>
        <p:nvSpPr>
          <p:cNvPr id="7782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pl-PL" sz="2400" dirty="0" smtClean="0"/>
              <a:t>Działania na rzecz osób młodych realizowane są w urzędach pracy przede wszystkim w ramach środków Funduszu Pracy przeznaczonych na aktywizację bezrobotnych (</a:t>
            </a:r>
            <a:r>
              <a:rPr lang="pl-PL" sz="2400" b="1" u="sng" dirty="0" smtClean="0"/>
              <a:t>szacuje się, że do 2021 roku będzie to średniorocznie kwota ok. 1,3-1,4 mld zł)</a:t>
            </a:r>
            <a:r>
              <a:rPr lang="pl-PL" sz="2400" dirty="0" smtClean="0"/>
              <a:t> oraz przez Ochotnicze Hufce Pracy, które prowadzą swoje wsparcie w ramach środków budżetowych na działalność statutową (szacuje się, że będzie to średniorocznie kwota ok. 75 mln zł). </a:t>
            </a:r>
          </a:p>
          <a:p>
            <a:pPr>
              <a:lnSpc>
                <a:spcPct val="80000"/>
              </a:lnSpc>
            </a:pPr>
            <a:r>
              <a:rPr lang="pl-PL" sz="2400" dirty="0" smtClean="0"/>
              <a:t>Wyłącznie ze środków krajowych finansowany jest prowadzony we współpracy z Bankiem Gospodarstwa Krajowego program pożyczkowy „Pierwszy biznes – Wsparcie </a:t>
            </a:r>
            <a:br>
              <a:rPr lang="pl-PL" sz="2400" dirty="0" smtClean="0"/>
            </a:br>
            <a:r>
              <a:rPr lang="pl-PL" sz="2400" dirty="0" smtClean="0"/>
              <a:t>w starcie”: łącznie, w latach 2014-2021, przewiduje się na realizację programu przekazanie do Banku Gospodarstwa Krajowego środków w wysokości 500 mln zł. </a:t>
            </a:r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pl-PL" altLang="pl-PL" dirty="0" smtClean="0"/>
              <a:t>Środki z budżetu UE na realizację Gwarancji dla młodzieży </a:t>
            </a:r>
            <a:br>
              <a:rPr lang="pl-PL" altLang="pl-PL" dirty="0" smtClean="0"/>
            </a:br>
            <a:r>
              <a:rPr lang="pl-PL" altLang="pl-PL" dirty="0" smtClean="0"/>
              <a:t>pochodzą z </a:t>
            </a:r>
            <a:r>
              <a:rPr lang="pl-PL" altLang="pl-PL" b="1" dirty="0" smtClean="0"/>
              <a:t>Programu Operacyjnego Wiedza Edukacja Rozwój 2014-2020 (PO WER)</a:t>
            </a:r>
            <a:r>
              <a:rPr lang="pl-PL" altLang="pl-PL" dirty="0" smtClean="0"/>
              <a:t>, w ramach którego wspierane będą osoby młode </a:t>
            </a:r>
            <a:br>
              <a:rPr lang="pl-PL" altLang="pl-PL" dirty="0" smtClean="0"/>
            </a:br>
            <a:r>
              <a:rPr lang="pl-PL" altLang="pl-PL" dirty="0" smtClean="0"/>
              <a:t>we wszystkich województwach. </a:t>
            </a:r>
          </a:p>
          <a:p>
            <a:pPr eaLnBrk="1" hangingPunct="1"/>
            <a:r>
              <a:rPr lang="pl-PL" altLang="pl-PL" dirty="0" smtClean="0"/>
              <a:t>Alokacja przewidziana w PO WER  na realizację działań na rzecz młodzieży za które odpowiada </a:t>
            </a:r>
            <a:r>
              <a:rPr lang="pl-PL" altLang="pl-PL" dirty="0" err="1" smtClean="0"/>
              <a:t>MPiPS</a:t>
            </a:r>
            <a:r>
              <a:rPr lang="pl-PL" altLang="pl-PL" dirty="0" smtClean="0"/>
              <a:t> wynosi 469 mln euro</a:t>
            </a:r>
            <a:endParaRPr lang="pl-PL" altLang="pl-PL" b="1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pPr eaLnBrk="1" hangingPunct="1"/>
            <a:r>
              <a:rPr lang="pl-PL" altLang="pl-PL" smtClean="0"/>
              <a:t>Gwarancje dla Młodzieży (GdM) – informacje ogólne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x-none"/>
              <a:t>Integralną częścią </a:t>
            </a:r>
            <a:r>
              <a:rPr lang="x-none" i="1"/>
              <a:t>Gwarancji dla młodzieży</a:t>
            </a:r>
            <a:r>
              <a:rPr lang="x-none"/>
              <a:t> w Polsce jest wzmocnienie współpracy i dialogu z partnerami. </a:t>
            </a:r>
            <a:endParaRPr lang="pl-PL" dirty="0" smtClean="0"/>
          </a:p>
          <a:p>
            <a:r>
              <a:rPr lang="x-none" smtClean="0"/>
              <a:t>Wraz </a:t>
            </a:r>
            <a:r>
              <a:rPr lang="x-none"/>
              <a:t>z nowelizacją ustawy o promocji zatrudnienia i instytucjach rynku pracy, zaczęły funkcjonować </a:t>
            </a:r>
            <a:r>
              <a:rPr lang="x-none" b="1"/>
              <a:t>rady rynku pracy </a:t>
            </a:r>
            <a:r>
              <a:rPr lang="x-none"/>
              <a:t>na szczeblu centralnym, regionalnym i lokalnym. </a:t>
            </a:r>
            <a:r>
              <a:rPr lang="pl-PL" dirty="0"/>
              <a:t>    </a:t>
            </a:r>
            <a:endParaRPr lang="pl-PL" dirty="0" smtClean="0"/>
          </a:p>
          <a:p>
            <a:r>
              <a:rPr lang="x-none" smtClean="0"/>
              <a:t>W </a:t>
            </a:r>
            <a:r>
              <a:rPr lang="x-none"/>
              <a:t>MPiPS powołany został </a:t>
            </a:r>
            <a:r>
              <a:rPr lang="x-none" b="1"/>
              <a:t>zespół ds. organizacji konkursu centralnego na projekty w ramach </a:t>
            </a:r>
            <a:r>
              <a:rPr lang="x-none" b="1" i="1"/>
              <a:t>Gwarancji dla młodzieży</a:t>
            </a:r>
            <a:r>
              <a:rPr lang="x-none" b="1"/>
              <a:t> </a:t>
            </a:r>
            <a:r>
              <a:rPr lang="x-none"/>
              <a:t>współfinansowane z EFS 2015-2020. Zespół tworzy szeroka reprezentacja organizacji młodzieżowych, organizacji pozarządowych, samorządów. Podobnie, zespoły ds. organizacji konkursów regionalnych funkcjonują w 16 regionach. </a:t>
            </a:r>
            <a:endParaRPr lang="pl-PL" dirty="0" smtClean="0"/>
          </a:p>
          <a:p>
            <a:r>
              <a:rPr lang="x-none" smtClean="0"/>
              <a:t>Minister </a:t>
            </a:r>
            <a:r>
              <a:rPr lang="x-none"/>
              <a:t>Pracy wydał zarządzenie z 7 lutego 2014 r. w sprawie powołania </a:t>
            </a:r>
            <a:r>
              <a:rPr lang="x-none" b="1"/>
              <a:t>zespołu do spraw aktywności społecznej młodzieży</a:t>
            </a:r>
            <a:r>
              <a:rPr lang="x-none"/>
              <a:t>. Zespół jest organem pomocniczym Ministra Pracy, </a:t>
            </a:r>
            <a:r>
              <a:rPr lang="pl-PL" dirty="0"/>
              <a:t> </a:t>
            </a:r>
            <a:r>
              <a:rPr lang="x-none" smtClean="0"/>
              <a:t>w </a:t>
            </a:r>
            <a:r>
              <a:rPr lang="x-none"/>
              <a:t>zakresie polityki do spraw młodzieży i programu aktywności społecznej młodzieży.</a:t>
            </a:r>
            <a:endParaRPr lang="pl-PL" dirty="0"/>
          </a:p>
          <a:p>
            <a:r>
              <a:rPr lang="x-none"/>
              <a:t> </a:t>
            </a:r>
            <a:endParaRPr lang="pl-PL" dirty="0"/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Dialog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6272690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 </a:t>
            </a:r>
            <a:r>
              <a:rPr lang="pl-PL" dirty="0"/>
              <a:t>O ile wspieraniu zdobywania kwalifikacji w ramach </a:t>
            </a:r>
            <a:r>
              <a:rPr lang="pl-PL" i="1" dirty="0"/>
              <a:t>Gwarancji dla młodzieży</a:t>
            </a:r>
            <a:r>
              <a:rPr lang="pl-PL" dirty="0"/>
              <a:t> służą instrumenty rynku pracy, takie np. bony (szkoleniowy, stażowy), to generalnie dla redukcji bezrobocia młodzieży istotna jest także modernizacja systemu kształcenia zawodowego. W celu odbudowy szkolnictwa zawodowego, rok szkolny 2014/2015 został ogłoszony </a:t>
            </a:r>
            <a:r>
              <a:rPr lang="pl-PL" b="1" dirty="0"/>
              <a:t>Rokiem Szkoły Zawodowców. </a:t>
            </a:r>
            <a:endParaRPr lang="pl-PL" b="1" dirty="0" smtClean="0"/>
          </a:p>
          <a:p>
            <a:pPr marL="0" indent="0">
              <a:buNone/>
            </a:pPr>
            <a:r>
              <a:rPr lang="pl-PL" dirty="0" smtClean="0"/>
              <a:t>Zamierzeniem </a:t>
            </a:r>
            <a:r>
              <a:rPr lang="pl-PL" dirty="0"/>
              <a:t>jest dopasowanie kształcenia zawodowego do potrzeb rynku pracy, przygotowanie uczniów do podjęcia zawodu, zachęcanie pracodawców do włączania się w proces kształcenia zawodowego            i egzaminowania, w tym zwłaszcza w organizowanie kształcenia praktycznego dla uczniów,   a także aktywne pośredniczenie we współpracy pracodawców i szkół. </a:t>
            </a:r>
            <a:endParaRPr lang="pl-PL" b="1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i="1" dirty="0"/>
              <a:t>Gwarancje dla młodzieży</a:t>
            </a:r>
            <a:r>
              <a:rPr lang="pl-PL" dirty="0"/>
              <a:t> są w Polsce bardzo ważnym, ale nie jedynym narzędziem </a:t>
            </a:r>
            <a:r>
              <a:rPr lang="pl-PL" dirty="0" smtClean="0"/>
              <a:t>realizacji </a:t>
            </a:r>
            <a:r>
              <a:rPr lang="pl-PL" dirty="0"/>
              <a:t>polityki rynku pracy odnoszącej się do ludzi młodych</a:t>
            </a:r>
          </a:p>
        </p:txBody>
      </p:sp>
    </p:spTree>
    <p:extLst>
      <p:ext uri="{BB962C8B-B14F-4D97-AF65-F5344CB8AC3E}">
        <p14:creationId xmlns:p14="http://schemas.microsoft.com/office/powerpoint/2010/main" val="1402611827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/>
          <a:lstStyle/>
          <a:p>
            <a:pPr marL="0" indent="0">
              <a:buNone/>
            </a:pPr>
            <a:r>
              <a:rPr lang="pl-PL" dirty="0" smtClean="0"/>
              <a:t>W </a:t>
            </a:r>
            <a:r>
              <a:rPr lang="pl-PL" dirty="0"/>
              <a:t>Polsce wiodącą rolę spełniają tu Ochotnicze Hufce Pracy (OHP). Oferują one pomoc dostosowaną do specyfiki trzech grup wiekowych młodzieży. </a:t>
            </a:r>
            <a:endParaRPr lang="pl-PL" dirty="0" smtClean="0"/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Dla </a:t>
            </a:r>
            <a:r>
              <a:rPr lang="pl-PL" dirty="0"/>
              <a:t>najmłodszych  </a:t>
            </a:r>
            <a:r>
              <a:rPr lang="pl-PL" dirty="0" smtClean="0"/>
              <a:t>15-16 </a:t>
            </a:r>
            <a:r>
              <a:rPr lang="pl-PL" dirty="0"/>
              <a:t>lat OHP zapewniają przede wszystkim pomoc w powrocie do nauki, </a:t>
            </a:r>
            <a:r>
              <a:rPr lang="pl-PL" dirty="0" smtClean="0"/>
              <a:t>Oferują </a:t>
            </a:r>
            <a:r>
              <a:rPr lang="pl-PL" dirty="0"/>
              <a:t>również wsparcie pedagogiczne i psychologiczne, jak i poradnictwo zawodowe. </a:t>
            </a:r>
            <a:endParaRPr lang="pl-PL" dirty="0" smtClean="0"/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Starsze </a:t>
            </a:r>
            <a:r>
              <a:rPr lang="pl-PL" dirty="0"/>
              <a:t>nastolatki  </a:t>
            </a:r>
            <a:r>
              <a:rPr lang="pl-PL" dirty="0" smtClean="0"/>
              <a:t>16-17 </a:t>
            </a:r>
            <a:r>
              <a:rPr lang="pl-PL" dirty="0"/>
              <a:t>lat, mające ukończone gimnazjum, otrzymują kursy zawodowe (w tym stypendium</a:t>
            </a:r>
            <a:r>
              <a:rPr lang="pl-PL" dirty="0" smtClean="0"/>
              <a:t>),, </a:t>
            </a:r>
            <a:r>
              <a:rPr lang="pl-PL" dirty="0"/>
              <a:t>podobnie jak poprzednia grupa - wsparcie </a:t>
            </a:r>
            <a:r>
              <a:rPr lang="pl-PL" dirty="0" smtClean="0"/>
              <a:t>pedagogiczne </a:t>
            </a:r>
            <a:r>
              <a:rPr lang="pl-PL" dirty="0"/>
              <a:t>i psychologiczne, poradnictwo zawodowe oraz naukę aktywnego poszukiwania  </a:t>
            </a:r>
            <a:r>
              <a:rPr lang="pl-PL" dirty="0" smtClean="0"/>
              <a:t>pracy</a:t>
            </a:r>
            <a:r>
              <a:rPr lang="pl-PL" dirty="0"/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Młodzież </a:t>
            </a:r>
            <a:r>
              <a:rPr lang="pl-PL" dirty="0"/>
              <a:t>pełnoletnia korzysta w OHP ze szkoleń zawodowych, w tym przekwalifikowujących lub doskonalących, staży zawodowych, szkoleń </a:t>
            </a:r>
            <a:r>
              <a:rPr lang="pl-PL" dirty="0" smtClean="0"/>
              <a:t>Oferowane </a:t>
            </a:r>
            <a:r>
              <a:rPr lang="pl-PL" dirty="0"/>
              <a:t>jest jej pośrednictwo pracy i pośrednictwo w zakresie organizacji staży. W pierwszej połowie 2014 roku OHP pomogły 45 000 młodzieży z grupy NEET.</a:t>
            </a:r>
          </a:p>
          <a:p>
            <a:pPr marL="457200" indent="-457200">
              <a:buFont typeface="+mj-lt"/>
              <a:buAutoNum type="arabicPeriod"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Docieranie </a:t>
            </a:r>
            <a:r>
              <a:rPr lang="pl-PL" dirty="0"/>
              <a:t>do młodzieży najbardziej oddalonej od rynku pracy, </a:t>
            </a:r>
          </a:p>
        </p:txBody>
      </p:sp>
    </p:spTree>
    <p:extLst>
      <p:ext uri="{BB962C8B-B14F-4D97-AF65-F5344CB8AC3E}">
        <p14:creationId xmlns:p14="http://schemas.microsoft.com/office/powerpoint/2010/main" val="3726007382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 Ministerstwie Pracy i Polityki Społecznej trwają prace nad założeniami Krajowego Programu na rzecz Młodzieży „Aktywna Młodzież”, które koordynuje Rada Działalności Pożytku Publicznego oraz organizacje młodzieżowe. Projekt Programu swoim zasięgiem ma objąć młodzież w wieku 13-30 lat, a jego celem głównym będzie wsparcie młodego pokolenia w stałym podnoszeniu wiedzy i umiejętności, tak, aby było aktywne zawodowo, zaangażowane społecznie oraz otwarte na nowe wyzwania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Aktywna Młodzież</a:t>
            </a:r>
          </a:p>
        </p:txBody>
      </p:sp>
    </p:spTree>
    <p:extLst>
      <p:ext uri="{BB962C8B-B14F-4D97-AF65-F5344CB8AC3E}">
        <p14:creationId xmlns:p14="http://schemas.microsoft.com/office/powerpoint/2010/main" val="2742340569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dirty="0"/>
              <a:t>Zgodnie z </a:t>
            </a:r>
            <a:r>
              <a:rPr lang="pl-PL" dirty="0" smtClean="0"/>
              <a:t>zapisami PO WER Ministerstwo Pracy i Polityki Społecznej </a:t>
            </a:r>
            <a:br>
              <a:rPr lang="pl-PL" dirty="0" smtClean="0"/>
            </a:br>
            <a:r>
              <a:rPr lang="pl-PL" dirty="0" smtClean="0"/>
              <a:t>przewiduje ogłaszanie  konkursów dotyczących:</a:t>
            </a:r>
            <a:endParaRPr lang="pl-PL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dirty="0" smtClean="0"/>
              <a:t>Zwiększenia </a:t>
            </a:r>
            <a:r>
              <a:rPr lang="pl-PL" dirty="0"/>
              <a:t>możliwości zatrudnienia osób młodych do 29 r.ż. bez pracy, w tym w szczególności osób, które nie uczestniczą w kształceniu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 </a:t>
            </a:r>
            <a:r>
              <a:rPr lang="pl-PL" dirty="0"/>
              <a:t>szkoleniu (tzw. młodzież </a:t>
            </a:r>
            <a:r>
              <a:rPr lang="pl-PL" dirty="0" smtClean="0"/>
              <a:t>NEET), alokacja w </a:t>
            </a:r>
            <a:r>
              <a:rPr lang="pl-PL" dirty="0"/>
              <a:t>wysokości </a:t>
            </a:r>
            <a:r>
              <a:rPr lang="pl-PL" b="1" dirty="0"/>
              <a:t>75 mln </a:t>
            </a:r>
            <a:r>
              <a:rPr lang="pl-PL" b="1" dirty="0" smtClean="0"/>
              <a:t>EURO</a:t>
            </a:r>
            <a:r>
              <a:rPr lang="pl-PL" dirty="0" smtClean="0"/>
              <a:t>, </a:t>
            </a:r>
            <a:endParaRPr lang="pl-PL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dirty="0" smtClean="0"/>
              <a:t>Zwiększenia </a:t>
            </a:r>
            <a:r>
              <a:rPr lang="pl-PL" dirty="0"/>
              <a:t>zakresu i trafności oferty aktywizacyjnej wobec osób młodych znajdujących się w najtrudniejszej sytuacji na rynku pracy</a:t>
            </a:r>
            <a:r>
              <a:rPr lang="pl-PL" i="1" dirty="0" smtClean="0"/>
              <a:t>, </a:t>
            </a:r>
            <a:r>
              <a:rPr lang="pl-PL" dirty="0" smtClean="0"/>
              <a:t>alokacja w </a:t>
            </a:r>
            <a:r>
              <a:rPr lang="pl-PL" dirty="0"/>
              <a:t>wysokości </a:t>
            </a:r>
            <a:r>
              <a:rPr lang="pl-PL" b="1" dirty="0" smtClean="0"/>
              <a:t>2 </a:t>
            </a:r>
            <a:r>
              <a:rPr lang="pl-PL" b="1" dirty="0"/>
              <a:t>mln </a:t>
            </a:r>
            <a:r>
              <a:rPr lang="pl-PL" b="1" dirty="0" smtClean="0"/>
              <a:t>EURO</a:t>
            </a:r>
            <a:r>
              <a:rPr lang="pl-PL" dirty="0" smtClean="0"/>
              <a:t>.</a:t>
            </a:r>
            <a:endParaRPr lang="pl-PL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dirty="0" smtClean="0"/>
              <a:t>Za </a:t>
            </a:r>
            <a:r>
              <a:rPr lang="pl-PL" dirty="0"/>
              <a:t>ogłoszenie konkursów centralnych odpowiedzialny jest </a:t>
            </a:r>
            <a:r>
              <a:rPr lang="pl-PL" b="1" dirty="0" smtClean="0"/>
              <a:t>Departament </a:t>
            </a:r>
            <a:r>
              <a:rPr lang="pl-PL" b="1" dirty="0"/>
              <a:t>Wdrażania </a:t>
            </a:r>
            <a:r>
              <a:rPr lang="pl-PL" b="1" dirty="0" smtClean="0"/>
              <a:t>Europejskiego Funduszu Społecznego </a:t>
            </a:r>
            <a:r>
              <a:rPr lang="pl-PL" dirty="0" smtClean="0"/>
              <a:t>w </a:t>
            </a:r>
            <a:r>
              <a:rPr lang="pl-PL" dirty="0"/>
              <a:t>MPiPS. </a:t>
            </a:r>
            <a:endParaRPr lang="pl-PL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dirty="0" smtClean="0"/>
              <a:t>W 2015 r. planowane jest ogłoszenie 2 konkursów (po 1 w ramach każdej ze ścieżek)</a:t>
            </a:r>
            <a:endParaRPr lang="pl-PL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pPr eaLnBrk="1" hangingPunct="1"/>
            <a:r>
              <a:rPr lang="pl-PL" altLang="pl-PL" smtClean="0"/>
              <a:t>Działania konkursowe w ramach GdM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2205038"/>
            <a:ext cx="920750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ytuł 3"/>
          <p:cNvSpPr>
            <a:spLocks noGrp="1"/>
          </p:cNvSpPr>
          <p:nvPr>
            <p:ph type="title"/>
          </p:nvPr>
        </p:nvSpPr>
        <p:spPr>
          <a:xfrm>
            <a:off x="2124075" y="2205038"/>
            <a:ext cx="6634163" cy="2087562"/>
          </a:xfrm>
        </p:spPr>
        <p:txBody>
          <a:bodyPr/>
          <a:lstStyle/>
          <a:p>
            <a:pPr eaLnBrk="1" hangingPunct="1"/>
            <a:r>
              <a:rPr lang="pl-PL" altLang="pl-PL" sz="3200" smtClean="0">
                <a:solidFill>
                  <a:srgbClr val="DA5F06"/>
                </a:solidFill>
              </a:rPr>
              <a:t>Oś priorytetowa I PO WER </a:t>
            </a:r>
            <a:br>
              <a:rPr lang="pl-PL" altLang="pl-PL" sz="3200" smtClean="0">
                <a:solidFill>
                  <a:srgbClr val="DA5F06"/>
                </a:solidFill>
              </a:rPr>
            </a:br>
            <a:r>
              <a:rPr lang="pl-PL" altLang="pl-PL" sz="3200" smtClean="0">
                <a:solidFill>
                  <a:srgbClr val="DA5F06"/>
                </a:solidFill>
              </a:rPr>
              <a:t>Osoby młode na rynku pracy</a:t>
            </a:r>
            <a:endParaRPr lang="pl-PL" altLang="pl-PL" sz="3200" b="0" smtClean="0">
              <a:solidFill>
                <a:srgbClr val="DA5F06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ytuł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r>
              <a:rPr lang="pl-PL" smtClean="0"/>
              <a:t>Dylemat Fausta </a:t>
            </a: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700213"/>
            <a:ext cx="1981200" cy="2076450"/>
          </a:xfrm>
        </p:spPr>
      </p:pic>
      <p:pic>
        <p:nvPicPr>
          <p:cNvPr id="1843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3068638"/>
            <a:ext cx="286702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70550" y="1844675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pl-PL" altLang="pl-PL" smtClean="0"/>
              <a:t>DWF MPiPS będzie realizować konkurs w ramach </a:t>
            </a:r>
            <a:r>
              <a:rPr lang="pl-PL" altLang="pl-PL" b="1" smtClean="0"/>
              <a:t>Osi priorytetowej I PO WER </a:t>
            </a:r>
            <a:r>
              <a:rPr lang="pl-PL" altLang="pl-PL" i="1" smtClean="0"/>
              <a:t>Osoby młode na rynku pracy</a:t>
            </a:r>
            <a:r>
              <a:rPr lang="pl-PL" altLang="pl-PL" smtClean="0"/>
              <a:t>, Działania 1.3 </a:t>
            </a:r>
            <a:r>
              <a:rPr lang="pl-PL" altLang="pl-PL" i="1" smtClean="0"/>
              <a:t>Wsparcie osób młodych znajdujących się w szczególnie trudnej sytuacji </a:t>
            </a:r>
            <a:r>
              <a:rPr lang="pl-PL" altLang="pl-PL" smtClean="0"/>
              <a:t>(Poddziałanie 1.3.1 </a:t>
            </a:r>
            <a:r>
              <a:rPr lang="pl-PL" altLang="pl-PL" i="1" smtClean="0"/>
              <a:t>Wsparcie udzielane z EFS</a:t>
            </a:r>
            <a:r>
              <a:rPr lang="pl-PL" altLang="pl-PL" smtClean="0"/>
              <a:t>).</a:t>
            </a:r>
          </a:p>
          <a:p>
            <a:pPr eaLnBrk="1" hangingPunct="1"/>
            <a:r>
              <a:rPr lang="pl-PL" altLang="pl-PL" b="1" smtClean="0"/>
              <a:t>Konkurs odpowiada na cel wskazany w PO WER </a:t>
            </a:r>
            <a:r>
              <a:rPr lang="pl-PL" altLang="pl-PL" smtClean="0"/>
              <a:t>– Zwiększenie możliwości zatrudnienia osób młodych do 29 r.ż. bez pracy, </a:t>
            </a:r>
            <a:br>
              <a:rPr lang="pl-PL" altLang="pl-PL" smtClean="0"/>
            </a:br>
            <a:r>
              <a:rPr lang="pl-PL" altLang="pl-PL" smtClean="0"/>
              <a:t>w tym w szczególności osób, które nie uczestniczą w kształceniu </a:t>
            </a:r>
            <a:br>
              <a:rPr lang="pl-PL" altLang="pl-PL" smtClean="0"/>
            </a:br>
            <a:r>
              <a:rPr lang="pl-PL" altLang="pl-PL" smtClean="0"/>
              <a:t>i szkoleniu (tzw. młodzież NEET).</a:t>
            </a:r>
          </a:p>
          <a:p>
            <a:pPr eaLnBrk="1" hangingPunct="1"/>
            <a:r>
              <a:rPr lang="pl-PL" altLang="pl-PL" b="1" smtClean="0"/>
              <a:t>Kryteria do niniejszego konkursu wraz z innymi działaniami wskazanymi w Rocznym Planie Działań dla Osi I PO WER </a:t>
            </a:r>
            <a:br>
              <a:rPr lang="pl-PL" altLang="pl-PL" b="1" smtClean="0"/>
            </a:br>
            <a:r>
              <a:rPr lang="pl-PL" altLang="pl-PL" b="1" smtClean="0"/>
              <a:t>były przedmiotem obrad Komitetu Monitorującego PO WER </a:t>
            </a:r>
            <a:br>
              <a:rPr lang="pl-PL" altLang="pl-PL" b="1" smtClean="0"/>
            </a:br>
            <a:r>
              <a:rPr lang="pl-PL" altLang="pl-PL" smtClean="0"/>
              <a:t>w dniu 30 marca br.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pPr eaLnBrk="1" hangingPunct="1"/>
            <a:r>
              <a:rPr lang="pl-PL" altLang="pl-PL" smtClean="0"/>
              <a:t>Oś priorytetowa I PO WER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/>
              <a:t>Zakładane efekty konkursu (wyrażone wskaźnikami):</a:t>
            </a:r>
            <a:endParaRPr lang="pl-PL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/>
              <a:t>865</a:t>
            </a:r>
            <a:r>
              <a:rPr lang="pl-PL" dirty="0"/>
              <a:t> </a:t>
            </a:r>
            <a:r>
              <a:rPr lang="pl-PL" b="1" dirty="0"/>
              <a:t>osób poniżej 30 lat</a:t>
            </a:r>
            <a:r>
              <a:rPr lang="pl-PL" dirty="0"/>
              <a:t>, które uzyskały kwalifikacje po opuszczeniu </a:t>
            </a:r>
            <a:r>
              <a:rPr lang="pl-PL" dirty="0" smtClean="0"/>
              <a:t>programu,</a:t>
            </a:r>
            <a:endParaRPr lang="pl-PL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/>
              <a:t>99 osób bezrobotnych</a:t>
            </a:r>
            <a:r>
              <a:rPr lang="pl-PL" dirty="0"/>
              <a:t> (łącznie z długotrwale bezrobotnymi) objętych wsparciem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 programie,</a:t>
            </a:r>
            <a:endParaRPr lang="pl-PL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/>
              <a:t>39 osób długotrwale bezrobotnych</a:t>
            </a:r>
            <a:r>
              <a:rPr lang="pl-PL" dirty="0"/>
              <a:t> objętych wsparciem w </a:t>
            </a:r>
            <a:r>
              <a:rPr lang="pl-PL" dirty="0" smtClean="0"/>
              <a:t>programie,</a:t>
            </a:r>
            <a:endParaRPr lang="pl-PL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/>
              <a:t>2783 osób biernych zawodowo</a:t>
            </a:r>
            <a:r>
              <a:rPr lang="pl-PL" dirty="0"/>
              <a:t>, nieuczestniczących w kształceniu lub szkoleniu, objętych wsparciem w programie objętych wsparciem w </a:t>
            </a:r>
            <a:r>
              <a:rPr lang="pl-PL" dirty="0" smtClean="0"/>
              <a:t>programie,</a:t>
            </a:r>
            <a:endParaRPr lang="pl-PL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/>
              <a:t>50 osób bezrobotnych</a:t>
            </a:r>
            <a:r>
              <a:rPr lang="pl-PL" dirty="0"/>
              <a:t> niezarejestrowanych w ewidencji urzędów pracy objętych wsparciem w </a:t>
            </a:r>
            <a:r>
              <a:rPr lang="pl-PL" dirty="0" smtClean="0"/>
              <a:t>programie,</a:t>
            </a:r>
            <a:endParaRPr lang="pl-PL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/>
              <a:t>144 osoby poniżej 30 lat z </a:t>
            </a:r>
            <a:r>
              <a:rPr lang="pl-PL" b="1" dirty="0" smtClean="0"/>
              <a:t>niepełnosprawnościami.</a:t>
            </a:r>
            <a:endParaRPr lang="pl-PL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b="1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 smtClean="0"/>
              <a:t>Planowana </a:t>
            </a:r>
            <a:r>
              <a:rPr lang="pl-PL" b="1" dirty="0"/>
              <a:t>alokacja </a:t>
            </a:r>
            <a:r>
              <a:rPr lang="pl-PL" dirty="0"/>
              <a:t>na </a:t>
            </a:r>
            <a:r>
              <a:rPr lang="pl-PL" dirty="0" smtClean="0"/>
              <a:t>pierwszy konkurs </a:t>
            </a:r>
            <a:r>
              <a:rPr lang="pl-PL" dirty="0"/>
              <a:t>to </a:t>
            </a:r>
            <a:r>
              <a:rPr lang="pl-PL" b="1" dirty="0"/>
              <a:t>50 mln PLN.</a:t>
            </a:r>
            <a:endParaRPr lang="pl-PL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dirty="0" smtClean="0"/>
              <a:t>Konkurs </a:t>
            </a:r>
            <a:r>
              <a:rPr lang="pl-PL" dirty="0"/>
              <a:t>zaplanowano do ogłoszenia </a:t>
            </a:r>
            <a:r>
              <a:rPr lang="pl-PL" b="1" dirty="0"/>
              <a:t>w II kwartale 2015 r.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pPr eaLnBrk="1" hangingPunct="1"/>
            <a:r>
              <a:rPr lang="pl-PL" altLang="pl-PL" smtClean="0"/>
              <a:t>Oś priorytetowa I PO WER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dirty="0"/>
              <a:t>DWF założył następujące </a:t>
            </a:r>
            <a:r>
              <a:rPr lang="pl-PL" b="1" dirty="0"/>
              <a:t>kryteria dostępu </a:t>
            </a:r>
            <a:r>
              <a:rPr lang="pl-PL" dirty="0"/>
              <a:t>dotyczące projektów, które mogą dostać dofinansowanie w ramach niniejszego </a:t>
            </a:r>
            <a:r>
              <a:rPr lang="pl-PL" dirty="0" smtClean="0"/>
              <a:t>konkursu </a:t>
            </a:r>
            <a:r>
              <a:rPr lang="pl-PL" dirty="0"/>
              <a:t>centralnego: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/>
              <a:t>Minimalna wartość projektu </a:t>
            </a:r>
            <a:r>
              <a:rPr lang="pl-PL" dirty="0"/>
              <a:t>wynosi 500 tys. PLN, a maksymalna 2 mln PLN.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/>
              <a:t>Okres realizacji projektu </a:t>
            </a:r>
            <a:r>
              <a:rPr lang="pl-PL" dirty="0"/>
              <a:t>nie jest dłuższy niż 24 miesiące.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/>
              <a:t>Projekt dotyczy wsparcia indywidualnej i kompleksowej aktywizacji zawodowo-edukacyjnej osób młodych</a:t>
            </a:r>
            <a:r>
              <a:rPr lang="pl-PL" dirty="0"/>
              <a:t>. Wsparcie indywidualnej i kompleksowej aktywizacji zawodowo-edukacyjnej osób młodych opierać się ma na </a:t>
            </a:r>
            <a:r>
              <a:rPr lang="pl-PL" u="sng" dirty="0"/>
              <a:t>co najmniej </a:t>
            </a:r>
            <a:r>
              <a:rPr lang="pl-PL" b="1" u="sng" dirty="0"/>
              <a:t>trzech elementach </a:t>
            </a:r>
            <a:r>
              <a:rPr lang="pl-PL" u="sng" dirty="0"/>
              <a:t>instrumentów indywidualnej i kompleksowej pomocy, wskazanych </a:t>
            </a:r>
            <a:r>
              <a:rPr lang="pl-PL" u="sng" dirty="0" smtClean="0"/>
              <a:t/>
            </a:r>
            <a:br>
              <a:rPr lang="pl-PL" u="sng" dirty="0" smtClean="0"/>
            </a:br>
            <a:r>
              <a:rPr lang="pl-PL" u="sng" dirty="0" smtClean="0"/>
              <a:t>w </a:t>
            </a:r>
            <a:r>
              <a:rPr lang="pl-PL" u="sng" dirty="0"/>
              <a:t>instrumentach </a:t>
            </a:r>
            <a:r>
              <a:rPr lang="pl-PL" u="sng" dirty="0" smtClean="0"/>
              <a:t>wsparcia: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dirty="0" smtClean="0"/>
              <a:t>pierwsze </a:t>
            </a:r>
            <a:r>
              <a:rPr lang="pl-PL" dirty="0"/>
              <a:t>dwa elementy instrumentu indywidualnej </a:t>
            </a:r>
            <a:r>
              <a:rPr lang="pl-PL" dirty="0" smtClean="0"/>
              <a:t>i </a:t>
            </a:r>
            <a:r>
              <a:rPr lang="pl-PL" dirty="0"/>
              <a:t>kompleksowej pomocy wskazane jako </a:t>
            </a:r>
            <a:r>
              <a:rPr lang="pl-PL" dirty="0" smtClean="0"/>
              <a:t>- </a:t>
            </a:r>
            <a:r>
              <a:rPr lang="pl-PL" b="1" dirty="0" smtClean="0"/>
              <a:t>obligatoryjne </a:t>
            </a:r>
            <a:r>
              <a:rPr lang="pl-PL" dirty="0" smtClean="0"/>
              <a:t>– indywidualna diagnoza potrzeb oraz pośrednictwo pracy lub poradnictwo zawodowe, 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dirty="0" smtClean="0"/>
              <a:t>trzeci </a:t>
            </a:r>
            <a:r>
              <a:rPr lang="pl-PL" dirty="0"/>
              <a:t>i kolejne </a:t>
            </a:r>
            <a:r>
              <a:rPr lang="pl-PL" dirty="0" smtClean="0"/>
              <a:t>– </a:t>
            </a:r>
            <a:r>
              <a:rPr lang="pl-PL" b="1" dirty="0"/>
              <a:t>fakultatywne </a:t>
            </a:r>
            <a:r>
              <a:rPr lang="pl-PL" dirty="0"/>
              <a:t>– wybierane w zależności od potrzeb i możliwości osób, </a:t>
            </a:r>
            <a:r>
              <a:rPr lang="pl-PL" dirty="0" smtClean="0"/>
              <a:t>którym </a:t>
            </a:r>
            <a:r>
              <a:rPr lang="pl-PL" dirty="0"/>
              <a:t>udzielane jest </a:t>
            </a:r>
            <a:r>
              <a:rPr lang="pl-PL" dirty="0" smtClean="0"/>
              <a:t>wsparcie – np. szkolenie, staż.</a:t>
            </a:r>
            <a:endParaRPr lang="pl-PL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pPr eaLnBrk="1" hangingPunct="1"/>
            <a:r>
              <a:rPr lang="pl-PL" altLang="pl-PL" smtClean="0"/>
              <a:t>Oś priorytetowa I PO WER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pl-PL" altLang="pl-PL" b="1" smtClean="0"/>
              <a:t>Uczestnikami projektu są osoby młode</a:t>
            </a:r>
            <a:r>
              <a:rPr lang="pl-PL" altLang="pl-PL" smtClean="0"/>
              <a:t>, w tym niepełnosprawne w </a:t>
            </a:r>
            <a:r>
              <a:rPr lang="pl-PL" altLang="pl-PL" b="1" smtClean="0"/>
              <a:t>wieku 15-29 lat</a:t>
            </a:r>
            <a:r>
              <a:rPr lang="pl-PL" altLang="pl-PL" smtClean="0"/>
              <a:t>, bez pracy, które nie uczestniczą w kształceniu i szkoleniu - tzw. młodzież NEET </a:t>
            </a:r>
            <a:br>
              <a:rPr lang="pl-PL" altLang="pl-PL" smtClean="0"/>
            </a:br>
            <a:r>
              <a:rPr lang="pl-PL" altLang="pl-PL" smtClean="0"/>
              <a:t>z następujących grup docelowych:</a:t>
            </a:r>
            <a:endParaRPr lang="pl-PL" altLang="pl-PL" sz="2400" smtClean="0"/>
          </a:p>
          <a:p>
            <a:pPr lvl="1" eaLnBrk="1" hangingPunct="1"/>
            <a:r>
              <a:rPr lang="pl-PL" altLang="pl-PL" smtClean="0"/>
              <a:t>młodzież z </a:t>
            </a:r>
            <a:r>
              <a:rPr lang="pl-PL" altLang="pl-PL" b="1" smtClean="0"/>
              <a:t>pieczy zastępczej opuszczająca pieczę (do roku po opuszczeniu instytucji pieczy) </a:t>
            </a:r>
            <a:r>
              <a:rPr lang="pl-PL" altLang="pl-PL" smtClean="0"/>
              <a:t>ze szczególnym uwzględnieniem:</a:t>
            </a:r>
            <a:endParaRPr lang="pl-PL" altLang="pl-PL" sz="2800" smtClean="0"/>
          </a:p>
          <a:p>
            <a:pPr lvl="2" eaLnBrk="1" hangingPunct="1">
              <a:buFont typeface="Wingdings" pitchFamily="2" charset="2"/>
              <a:buChar char="ü"/>
            </a:pPr>
            <a:r>
              <a:rPr lang="pl-PL" altLang="pl-PL" smtClean="0"/>
              <a:t>wychowanków pieczy zastępczej powyżej 15 roku życia, którzy </a:t>
            </a:r>
            <a:br>
              <a:rPr lang="pl-PL" altLang="pl-PL" smtClean="0"/>
            </a:br>
            <a:r>
              <a:rPr lang="pl-PL" altLang="pl-PL" smtClean="0"/>
              <a:t>po zakończeniu pobytu w instytucjach pieczy zastępczej powrócili </a:t>
            </a:r>
            <a:br>
              <a:rPr lang="pl-PL" altLang="pl-PL" smtClean="0"/>
            </a:br>
            <a:r>
              <a:rPr lang="pl-PL" altLang="pl-PL" smtClean="0"/>
              <a:t>do rodzin naturalnych,</a:t>
            </a:r>
            <a:endParaRPr lang="pl-PL" altLang="pl-PL" sz="2800" smtClean="0"/>
          </a:p>
          <a:p>
            <a:pPr lvl="2" eaLnBrk="1" hangingPunct="1">
              <a:buFont typeface="Wingdings" pitchFamily="2" charset="2"/>
              <a:buChar char="ü"/>
            </a:pPr>
            <a:r>
              <a:rPr lang="pl-PL" altLang="pl-PL" smtClean="0"/>
              <a:t>wychowanków pieczy zastępczej powyżej 18 roku życia, którzy założyli własne gospodarstwo domowe,</a:t>
            </a:r>
            <a:endParaRPr lang="pl-PL" altLang="pl-PL" sz="2800" smtClean="0"/>
          </a:p>
          <a:p>
            <a:pPr lvl="2" eaLnBrk="1" hangingPunct="1">
              <a:buFont typeface="Wingdings" pitchFamily="2" charset="2"/>
              <a:buChar char="ü"/>
            </a:pPr>
            <a:r>
              <a:rPr lang="pl-PL" altLang="pl-PL" smtClean="0"/>
              <a:t>wychowanków pieczy zastępczej powyżej 18 roku życia, którzy usamodzielniają się i mają trudności ze znalezieniem zatrudnienia </a:t>
            </a:r>
            <a:br>
              <a:rPr lang="pl-PL" altLang="pl-PL" smtClean="0"/>
            </a:br>
            <a:r>
              <a:rPr lang="pl-PL" altLang="pl-PL" smtClean="0"/>
              <a:t>po zakończeniu pobytu w instytucjach pieczy zastępczej,</a:t>
            </a:r>
            <a:endParaRPr lang="pl-PL" altLang="pl-PL" sz="280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pPr eaLnBrk="1" hangingPunct="1"/>
            <a:r>
              <a:rPr lang="pl-PL" altLang="pl-PL" smtClean="0"/>
              <a:t>Oś priorytetowa I PO WER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pl-PL" altLang="pl-PL" b="1" smtClean="0"/>
              <a:t>matki opuszczające pieczę zastępczą </a:t>
            </a:r>
            <a:r>
              <a:rPr lang="pl-PL" altLang="pl-PL" smtClean="0"/>
              <a:t>(do roku po opuszczeniu instytucji pieczy),</a:t>
            </a:r>
          </a:p>
          <a:p>
            <a:pPr lvl="1" eaLnBrk="1" hangingPunct="1"/>
            <a:r>
              <a:rPr lang="pl-PL" altLang="pl-PL" smtClean="0"/>
              <a:t>absolwenci </a:t>
            </a:r>
            <a:r>
              <a:rPr lang="pl-PL" altLang="pl-PL" b="1" smtClean="0"/>
              <a:t>młodzieżowych ośrodków wychowawczych i młodzieżowych ośrodków socjoterapii </a:t>
            </a:r>
            <a:r>
              <a:rPr lang="pl-PL" altLang="pl-PL" smtClean="0"/>
              <a:t>(do roku po opuszczeniu),</a:t>
            </a:r>
          </a:p>
          <a:p>
            <a:pPr lvl="1" eaLnBrk="1" hangingPunct="1"/>
            <a:r>
              <a:rPr lang="pl-PL" altLang="pl-PL" smtClean="0"/>
              <a:t>absolwenci </a:t>
            </a:r>
            <a:r>
              <a:rPr lang="pl-PL" altLang="pl-PL" b="1" smtClean="0"/>
              <a:t>specjalnych ośrodków szkolno-wychowawczych i specjalnych ośrodków wychowawczych  </a:t>
            </a:r>
            <a:r>
              <a:rPr lang="pl-PL" altLang="pl-PL" smtClean="0"/>
              <a:t>(do roku po opuszczeniu),</a:t>
            </a:r>
          </a:p>
          <a:p>
            <a:pPr lvl="1" eaLnBrk="1" hangingPunct="1"/>
            <a:r>
              <a:rPr lang="pl-PL" altLang="pl-PL" b="1" smtClean="0"/>
              <a:t>matki przebywające w domach samotnej matki</a:t>
            </a:r>
            <a:r>
              <a:rPr lang="pl-PL" altLang="pl-PL" smtClean="0"/>
              <a:t>,</a:t>
            </a:r>
          </a:p>
          <a:p>
            <a:pPr lvl="1" eaLnBrk="1" hangingPunct="1"/>
            <a:r>
              <a:rPr lang="pl-PL" altLang="pl-PL" smtClean="0"/>
              <a:t>osoby młode opuszczające </a:t>
            </a:r>
            <a:r>
              <a:rPr lang="pl-PL" altLang="pl-PL" b="1" smtClean="0"/>
              <a:t>zakłady karne lub areszty śledcze </a:t>
            </a:r>
            <a:r>
              <a:rPr lang="pl-PL" altLang="pl-PL" smtClean="0"/>
              <a:t/>
            </a:r>
            <a:br>
              <a:rPr lang="pl-PL" altLang="pl-PL" smtClean="0"/>
            </a:br>
            <a:r>
              <a:rPr lang="pl-PL" altLang="pl-PL" smtClean="0"/>
              <a:t>(do roku po opuszczeniu).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pPr eaLnBrk="1" hangingPunct="1"/>
            <a:r>
              <a:rPr lang="pl-PL" altLang="pl-PL" smtClean="0"/>
              <a:t>Oś priorytetowa I PO WER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pl-PL" altLang="pl-PL" b="1" smtClean="0"/>
              <a:t>Wnioskodawcą mogą być podmioty</a:t>
            </a:r>
            <a:r>
              <a:rPr lang="pl-PL" altLang="pl-PL" smtClean="0"/>
              <a:t>:</a:t>
            </a:r>
          </a:p>
          <a:p>
            <a:pPr lvl="1" eaLnBrk="1" hangingPunct="1"/>
            <a:r>
              <a:rPr lang="pl-PL" altLang="pl-PL" smtClean="0"/>
              <a:t>Instytucje rynku pracy zgodnie z art. 6 Ustawy o promocji zatrudnienia </a:t>
            </a:r>
            <a:br>
              <a:rPr lang="pl-PL" altLang="pl-PL" smtClean="0"/>
            </a:br>
            <a:r>
              <a:rPr lang="pl-PL" altLang="pl-PL" smtClean="0"/>
              <a:t>i instytucjach rynku pracy:</a:t>
            </a:r>
          </a:p>
          <a:p>
            <a:pPr lvl="2" eaLnBrk="1" hangingPunct="1"/>
            <a:r>
              <a:rPr lang="pl-PL" altLang="pl-PL" smtClean="0"/>
              <a:t>publiczne służby zatrudnienia,</a:t>
            </a:r>
          </a:p>
          <a:p>
            <a:pPr lvl="2" eaLnBrk="1" hangingPunct="1"/>
            <a:r>
              <a:rPr lang="pl-PL" altLang="pl-PL" smtClean="0"/>
              <a:t>Ochotnicze Hufce Pracy,</a:t>
            </a:r>
          </a:p>
          <a:p>
            <a:pPr lvl="2" eaLnBrk="1" hangingPunct="1"/>
            <a:r>
              <a:rPr lang="pl-PL" altLang="pl-PL" smtClean="0"/>
              <a:t>agencje zatrudnienia,</a:t>
            </a:r>
          </a:p>
          <a:p>
            <a:pPr lvl="2" eaLnBrk="1" hangingPunct="1"/>
            <a:r>
              <a:rPr lang="pl-PL" altLang="pl-PL" smtClean="0"/>
              <a:t>instytucje szkoleniowe,</a:t>
            </a:r>
          </a:p>
          <a:p>
            <a:pPr lvl="2" eaLnBrk="1" hangingPunct="1"/>
            <a:r>
              <a:rPr lang="pl-PL" altLang="pl-PL" smtClean="0"/>
              <a:t>instytucje dialogu społecznego,</a:t>
            </a:r>
          </a:p>
          <a:p>
            <a:pPr lvl="2" eaLnBrk="1" hangingPunct="1"/>
            <a:r>
              <a:rPr lang="pl-PL" altLang="pl-PL" smtClean="0"/>
              <a:t>instytucje partnerstwa lokalnego.</a:t>
            </a:r>
          </a:p>
          <a:p>
            <a:pPr lvl="1" eaLnBrk="1" hangingPunct="1"/>
            <a:r>
              <a:rPr lang="pl-PL" altLang="pl-PL" smtClean="0"/>
              <a:t>Jednostki organizacyjne wspierania rodziny i systemu pieczy zastępczej zgodnie z ustawą z dnia 9 czerwca 2011 r. o wspieraniu rodziny i systemie pieczy zastępczej,</a:t>
            </a:r>
          </a:p>
          <a:p>
            <a:pPr lvl="1" eaLnBrk="1" hangingPunct="1"/>
            <a:r>
              <a:rPr lang="pl-PL" altLang="pl-PL" smtClean="0"/>
              <a:t>Młodzieżowe ośrodki wychowawcze,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pPr eaLnBrk="1" hangingPunct="1"/>
            <a:r>
              <a:rPr lang="pl-PL" altLang="pl-PL" smtClean="0"/>
              <a:t>Oś priorytetowa I PO WER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pl-PL" altLang="pl-PL" smtClean="0"/>
              <a:t>Młodzieżowe ośrodki socjoterapii,</a:t>
            </a:r>
          </a:p>
          <a:p>
            <a:pPr lvl="1" eaLnBrk="1" hangingPunct="1"/>
            <a:r>
              <a:rPr lang="pl-PL" altLang="pl-PL" smtClean="0"/>
              <a:t>Specjalne ośrodki szkolno-wychowawcze,</a:t>
            </a:r>
          </a:p>
          <a:p>
            <a:pPr lvl="1" eaLnBrk="1" hangingPunct="1"/>
            <a:r>
              <a:rPr lang="pl-PL" altLang="pl-PL" smtClean="0"/>
              <a:t>Specjalne ośrodki wychowawcze,</a:t>
            </a:r>
          </a:p>
          <a:p>
            <a:pPr lvl="1" eaLnBrk="1" hangingPunct="1"/>
            <a:r>
              <a:rPr lang="pl-PL" altLang="pl-PL" smtClean="0"/>
              <a:t>Domy samotnej matki,</a:t>
            </a:r>
          </a:p>
          <a:p>
            <a:pPr lvl="1" eaLnBrk="1" hangingPunct="1"/>
            <a:r>
              <a:rPr lang="pl-PL" altLang="pl-PL" smtClean="0"/>
              <a:t>Centralny Zarząd Służby Więziennej.</a:t>
            </a:r>
          </a:p>
          <a:p>
            <a:pPr lvl="1" eaLnBrk="1" hangingPunct="1"/>
            <a:endParaRPr lang="pl-PL" altLang="pl-PL" smtClean="0"/>
          </a:p>
          <a:p>
            <a:pPr eaLnBrk="1" hangingPunct="1"/>
            <a:r>
              <a:rPr lang="pl-PL" altLang="pl-PL" smtClean="0"/>
              <a:t>Projektodawca </a:t>
            </a:r>
            <a:r>
              <a:rPr lang="pl-PL" altLang="pl-PL" b="1" smtClean="0"/>
              <a:t>może złożyć nie więcej niż 2 wnioski </a:t>
            </a:r>
            <a:r>
              <a:rPr lang="pl-PL" altLang="pl-PL" smtClean="0"/>
              <a:t>o dofinansowanie projektu </a:t>
            </a:r>
            <a:br>
              <a:rPr lang="pl-PL" altLang="pl-PL" smtClean="0"/>
            </a:br>
            <a:r>
              <a:rPr lang="pl-PL" altLang="pl-PL" smtClean="0"/>
              <a:t>w ramach danego konkursu.</a:t>
            </a:r>
            <a:endParaRPr lang="pl-PL" altLang="pl-PL" sz="2400" smtClean="0"/>
          </a:p>
          <a:p>
            <a:pPr eaLnBrk="1" hangingPunct="1"/>
            <a:r>
              <a:rPr lang="pl-PL" altLang="pl-PL" smtClean="0"/>
              <a:t>Wszyscy uczestnicy projektu otrzymają </a:t>
            </a:r>
            <a:r>
              <a:rPr lang="pl-PL" altLang="pl-PL" b="1" smtClean="0"/>
              <a:t>dobrej jakości ofertę</a:t>
            </a:r>
            <a:r>
              <a:rPr lang="pl-PL" altLang="pl-PL" smtClean="0"/>
              <a:t> zatrudnienia, </a:t>
            </a:r>
            <a:br>
              <a:rPr lang="pl-PL" altLang="pl-PL" smtClean="0"/>
            </a:br>
            <a:r>
              <a:rPr lang="pl-PL" altLang="pl-PL" smtClean="0"/>
              <a:t>dalszego kształcenia, przyuczenia do zawodu lub stażu w ciągu </a:t>
            </a:r>
            <a:r>
              <a:rPr lang="pl-PL" altLang="pl-PL" b="1" smtClean="0"/>
              <a:t>czterech miesięcy </a:t>
            </a:r>
            <a:r>
              <a:rPr lang="pl-PL" altLang="pl-PL" smtClean="0"/>
              <a:t>od momentu utraty pracy lub zakończenia kształcenia formalnego lub innej formy pomocy prowadzącej do aktywizacji zawodowej. </a:t>
            </a:r>
            <a:endParaRPr lang="pl-PL" altLang="pl-PL" sz="2400" smtClean="0"/>
          </a:p>
          <a:p>
            <a:pPr lvl="1" eaLnBrk="1" hangingPunct="1"/>
            <a:endParaRPr lang="pl-PL" altLang="pl-PL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pPr eaLnBrk="1" hangingPunct="1"/>
            <a:r>
              <a:rPr lang="pl-PL" altLang="pl-PL" smtClean="0"/>
              <a:t>Oś priorytetowa I PO WER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pl-PL" altLang="pl-PL" b="1" smtClean="0"/>
              <a:t>Wysoka jakość ofert wsparcia</a:t>
            </a:r>
            <a:r>
              <a:rPr lang="pl-PL" altLang="pl-PL" smtClean="0"/>
              <a:t> realizowanego w ramach konkursu w odniesieniu </a:t>
            </a:r>
            <a:br>
              <a:rPr lang="pl-PL" altLang="pl-PL" smtClean="0"/>
            </a:br>
            <a:r>
              <a:rPr lang="pl-PL" altLang="pl-PL" smtClean="0"/>
              <a:t>do każdej wspieranej osoby </a:t>
            </a:r>
            <a:r>
              <a:rPr lang="pl-PL" altLang="pl-PL" b="1" smtClean="0"/>
              <a:t>oznacza</a:t>
            </a:r>
            <a:r>
              <a:rPr lang="pl-PL" altLang="pl-PL" smtClean="0"/>
              <a:t>, iż wsparcie indywidualnej i kompleksowej aktywizacji zawodowo-edukacyjnej odpowiadać będzie na zidentyfikowane trudności i bariery, jakie młodzi ludzie napotykają w wejściu i utrzymaniu się </a:t>
            </a:r>
            <a:br>
              <a:rPr lang="pl-PL" altLang="pl-PL" smtClean="0"/>
            </a:br>
            <a:r>
              <a:rPr lang="pl-PL" altLang="pl-PL" smtClean="0"/>
              <a:t>na rynku pracy. Obejmie ono usługi i instrumenty rynku pracy i opierać się będzie na co najmniej </a:t>
            </a:r>
            <a:r>
              <a:rPr lang="pl-PL" altLang="pl-PL" b="1" smtClean="0"/>
              <a:t>trzech elementach indywidualnej i kompleksowej pomocy</a:t>
            </a:r>
            <a:r>
              <a:rPr lang="pl-PL" altLang="pl-PL" smtClean="0"/>
              <a:t>.</a:t>
            </a:r>
          </a:p>
          <a:p>
            <a:pPr eaLnBrk="1" hangingPunct="1"/>
            <a:r>
              <a:rPr lang="pl-PL" altLang="pl-PL" b="1" smtClean="0"/>
              <a:t>Projekt zakłada</a:t>
            </a:r>
            <a:r>
              <a:rPr lang="pl-PL" altLang="pl-PL" smtClean="0"/>
              <a:t>: </a:t>
            </a:r>
          </a:p>
          <a:p>
            <a:pPr lvl="1" eaLnBrk="1" hangingPunct="1"/>
            <a:r>
              <a:rPr lang="pl-PL" altLang="pl-PL" smtClean="0"/>
              <a:t>ogólny wskaźnik efektywności zatrudnieniowej dla uczestników – na poziomie </a:t>
            </a:r>
            <a:r>
              <a:rPr lang="pl-PL" altLang="pl-PL" b="1" smtClean="0"/>
              <a:t>co najmniej 43%,</a:t>
            </a:r>
            <a:r>
              <a:rPr lang="pl-PL" altLang="pl-PL" smtClean="0"/>
              <a:t> </a:t>
            </a:r>
          </a:p>
          <a:p>
            <a:pPr lvl="1" eaLnBrk="1" hangingPunct="1"/>
            <a:r>
              <a:rPr lang="pl-PL" altLang="pl-PL" smtClean="0"/>
              <a:t>w przypadku osób niepełnosprawnych – wskaźnik efektywności zatrudnieniowej na poziomie </a:t>
            </a:r>
            <a:r>
              <a:rPr lang="pl-PL" altLang="pl-PL" b="1" smtClean="0"/>
              <a:t>co najmniej 17%,</a:t>
            </a:r>
            <a:endParaRPr lang="pl-PL" altLang="pl-PL" smtClean="0"/>
          </a:p>
          <a:p>
            <a:pPr lvl="1" eaLnBrk="1" hangingPunct="1"/>
            <a:r>
              <a:rPr lang="pl-PL" altLang="pl-PL" smtClean="0"/>
              <a:t>w przypadku osób długotrwale bezrobotnych – wskaźnik efektywności zatrudnieniowej na poziomie co najmniej </a:t>
            </a:r>
            <a:r>
              <a:rPr lang="pl-PL" altLang="pl-PL" b="1" smtClean="0"/>
              <a:t>35%,</a:t>
            </a:r>
            <a:r>
              <a:rPr lang="pl-PL" altLang="pl-PL" smtClean="0"/>
              <a:t> </a:t>
            </a:r>
          </a:p>
          <a:p>
            <a:pPr lvl="1" eaLnBrk="1" hangingPunct="1"/>
            <a:r>
              <a:rPr lang="pl-PL" altLang="pl-PL" smtClean="0"/>
              <a:t>w przypadku osób o niskich kwalifikacjach – wskaźnik efektywności zatrudnieniowej na poziomie co najmniej </a:t>
            </a:r>
            <a:r>
              <a:rPr lang="pl-PL" altLang="pl-PL" b="1" smtClean="0"/>
              <a:t>36%.</a:t>
            </a:r>
            <a:endParaRPr lang="pl-PL" altLang="pl-PL" smtClean="0"/>
          </a:p>
          <a:p>
            <a:pPr eaLnBrk="1" hangingPunct="1"/>
            <a:endParaRPr lang="pl-PL" altLang="pl-PL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pPr eaLnBrk="1" hangingPunct="1"/>
            <a:r>
              <a:rPr lang="pl-PL" altLang="pl-PL" smtClean="0"/>
              <a:t>Oś priorytetowa I PO WER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pl-PL" altLang="pl-PL" smtClean="0"/>
              <a:t>Spełnienie kryterium </a:t>
            </a:r>
            <a:r>
              <a:rPr lang="pl-PL" altLang="pl-PL" b="1" smtClean="0"/>
              <a:t>efektywności zatrudnieniowej </a:t>
            </a:r>
            <a:r>
              <a:rPr lang="pl-PL" altLang="pl-PL" smtClean="0"/>
              <a:t>będzie weryfikowane na podstawie następujących warunków:</a:t>
            </a:r>
          </a:p>
          <a:p>
            <a:pPr lvl="1" eaLnBrk="1" hangingPunct="1"/>
            <a:r>
              <a:rPr lang="pl-PL" altLang="pl-PL" smtClean="0"/>
              <a:t>w przypadku </a:t>
            </a:r>
            <a:r>
              <a:rPr lang="pl-PL" altLang="pl-PL" b="1" smtClean="0"/>
              <a:t>stosunku pracy </a:t>
            </a:r>
            <a:r>
              <a:rPr lang="pl-PL" altLang="pl-PL" smtClean="0"/>
              <a:t>– uczestnik projektu musi zostać zatrudniony </a:t>
            </a:r>
            <a:br>
              <a:rPr lang="pl-PL" altLang="pl-PL" smtClean="0"/>
            </a:br>
            <a:r>
              <a:rPr lang="pl-PL" altLang="pl-PL" smtClean="0"/>
              <a:t>na okres co najmniej </a:t>
            </a:r>
            <a:r>
              <a:rPr lang="pl-PL" altLang="pl-PL" b="1" smtClean="0"/>
              <a:t>trzech miesięcy</a:t>
            </a:r>
            <a:r>
              <a:rPr lang="pl-PL" altLang="pl-PL" smtClean="0"/>
              <a:t>,</a:t>
            </a:r>
          </a:p>
          <a:p>
            <a:pPr lvl="1" eaLnBrk="1" hangingPunct="1"/>
            <a:r>
              <a:rPr lang="pl-PL" altLang="pl-PL" smtClean="0"/>
              <a:t>w przypadku </a:t>
            </a:r>
            <a:r>
              <a:rPr lang="pl-PL" altLang="pl-PL" b="1" smtClean="0"/>
              <a:t>umowy cywilnoprawnej </a:t>
            </a:r>
            <a:r>
              <a:rPr lang="pl-PL" altLang="pl-PL" smtClean="0"/>
              <a:t>– uczestnik musi zostać zatrudniony </a:t>
            </a:r>
            <a:br>
              <a:rPr lang="pl-PL" altLang="pl-PL" smtClean="0"/>
            </a:br>
            <a:r>
              <a:rPr lang="pl-PL" altLang="pl-PL" smtClean="0"/>
              <a:t>na minimum </a:t>
            </a:r>
            <a:r>
              <a:rPr lang="pl-PL" altLang="pl-PL" b="1" smtClean="0"/>
              <a:t>trzy pełne miesiące </a:t>
            </a:r>
            <a:r>
              <a:rPr lang="pl-PL" altLang="pl-PL" smtClean="0"/>
              <a:t>i wartość umowy musi być </a:t>
            </a:r>
            <a:r>
              <a:rPr lang="pl-PL" altLang="pl-PL" b="1" smtClean="0"/>
              <a:t>równa lub wyższa trzykrotności minimalnego wynagrodzenia,</a:t>
            </a:r>
          </a:p>
          <a:p>
            <a:pPr lvl="1" eaLnBrk="1" hangingPunct="1"/>
            <a:r>
              <a:rPr lang="pl-PL" altLang="pl-PL" smtClean="0"/>
              <a:t>w przypadku </a:t>
            </a:r>
            <a:r>
              <a:rPr lang="pl-PL" altLang="pl-PL" b="1" smtClean="0"/>
              <a:t>umowy cywilnoprawnej </a:t>
            </a:r>
            <a:r>
              <a:rPr lang="pl-PL" altLang="pl-PL" smtClean="0"/>
              <a:t>zawartej na okres </a:t>
            </a:r>
            <a:r>
              <a:rPr lang="pl-PL" altLang="pl-PL" b="1" smtClean="0"/>
              <a:t>krótszy niż trzy miesiące </a:t>
            </a:r>
            <a:r>
              <a:rPr lang="pl-PL" altLang="pl-PL" smtClean="0"/>
              <a:t>– wartość umowy musi być równa lub wyższa trzykrotności minimalnego wynagrodzenia.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pPr eaLnBrk="1" hangingPunct="1"/>
            <a:r>
              <a:rPr lang="pl-PL" altLang="pl-PL" smtClean="0"/>
              <a:t>Oś priorytetowa I PO WER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dirty="0"/>
              <a:t>Projekt zakłada realizację wskaźników określonych dla PO WER</a:t>
            </a:r>
            <a:r>
              <a:rPr lang="pl-PL" dirty="0" smtClean="0"/>
              <a:t>: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pl-PL" dirty="0"/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pl-PL" b="1" dirty="0"/>
              <a:t>liczba osób biernych zawodowo, nieuczestniczących w kształceniu lub szkoleniu, objętych wsparciem w projekcie</a:t>
            </a:r>
            <a:r>
              <a:rPr lang="pl-PL" dirty="0"/>
              <a:t> – na poziomie min. </a:t>
            </a:r>
            <a:r>
              <a:rPr lang="pl-PL" b="1" dirty="0"/>
              <a:t>95% uczestników,</a:t>
            </a:r>
            <a:endParaRPr lang="pl-PL" dirty="0"/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pl-PL" b="1" dirty="0"/>
              <a:t>liczba osób bezrobotnych objętych wsparciem w projekcie</a:t>
            </a:r>
            <a:r>
              <a:rPr lang="pl-PL" dirty="0"/>
              <a:t> – </a:t>
            </a:r>
            <a:r>
              <a:rPr lang="pl-PL" b="1" dirty="0"/>
              <a:t>max. 5%</a:t>
            </a:r>
            <a:r>
              <a:rPr lang="pl-PL" dirty="0"/>
              <a:t> uczestników (w tym: liczba osób długotrwale bezrobotnych objętych wsparciem w projekcie – na poziomie </a:t>
            </a:r>
            <a:r>
              <a:rPr lang="pl-PL" b="1" dirty="0"/>
              <a:t>min. 40% </a:t>
            </a:r>
            <a:r>
              <a:rPr lang="pl-PL" dirty="0"/>
              <a:t>osób bezrobotnych</a:t>
            </a:r>
            <a:r>
              <a:rPr lang="pl-PL" b="1" dirty="0"/>
              <a:t>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dirty="0" smtClean="0"/>
              <a:t>oraz</a:t>
            </a:r>
            <a:r>
              <a:rPr lang="pl-PL" b="1" dirty="0" smtClean="0"/>
              <a:t> </a:t>
            </a:r>
            <a:r>
              <a:rPr lang="pl-PL" dirty="0"/>
              <a:t>liczba osób niezarejestrowanych w ewidencji urzędów pracy objętych wsparciem </a:t>
            </a:r>
            <a:r>
              <a:rPr lang="pl-PL" dirty="0" smtClean="0"/>
              <a:t>w </a:t>
            </a:r>
            <a:r>
              <a:rPr lang="pl-PL" dirty="0"/>
              <a:t>projekcie – na poziomie </a:t>
            </a:r>
            <a:r>
              <a:rPr lang="pl-PL" b="1" dirty="0"/>
              <a:t>min.50% </a:t>
            </a:r>
            <a:r>
              <a:rPr lang="pl-PL" dirty="0"/>
              <a:t>osób bezrobotnych).  </a:t>
            </a:r>
            <a:endParaRPr lang="pl-PL" dirty="0" smtClean="0"/>
          </a:p>
          <a:p>
            <a:pPr marL="4572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pPr eaLnBrk="1" hangingPunct="1"/>
            <a:r>
              <a:rPr lang="pl-PL" altLang="pl-PL" smtClean="0"/>
              <a:t>Oś priorytetowa I PO WER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2287588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ytuł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r>
              <a:rPr lang="pl-PL" smtClean="0"/>
              <a:t>Dylemat Fausta – Dziś!</a:t>
            </a:r>
          </a:p>
        </p:txBody>
      </p:sp>
      <p:sp>
        <p:nvSpPr>
          <p:cNvPr id="19459" name="Prostokąt 3"/>
          <p:cNvSpPr>
            <a:spLocks noChangeArrowheads="1"/>
          </p:cNvSpPr>
          <p:nvPr/>
        </p:nvSpPr>
        <p:spPr bwMode="auto">
          <a:xfrm>
            <a:off x="5324475" y="2419350"/>
            <a:ext cx="26987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>
                <a:solidFill>
                  <a:schemeClr val="bg1"/>
                </a:solidFill>
              </a:rPr>
              <a:t>25% - NEETs, czyli młodych osób nie pracujących, nie uczących się ani nieszkolących</a:t>
            </a: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3357563"/>
            <a:ext cx="21431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2268538" y="1196975"/>
            <a:ext cx="2613025" cy="1925638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pl-PL" altLang="pl-PL" smtClean="0"/>
          </a:p>
          <a:p>
            <a:pPr eaLnBrk="1" hangingPunct="1"/>
            <a:r>
              <a:rPr lang="pl-PL" altLang="pl-PL" smtClean="0"/>
              <a:t>Jeżeli projekt jest realizowany w partnerstwie, to maksymalna liczba partnerów </a:t>
            </a:r>
            <a:br>
              <a:rPr lang="pl-PL" altLang="pl-PL" smtClean="0"/>
            </a:br>
            <a:r>
              <a:rPr lang="pl-PL" altLang="pl-PL" smtClean="0"/>
              <a:t>w projekcie wynosi </a:t>
            </a:r>
            <a:r>
              <a:rPr lang="pl-PL" altLang="pl-PL" b="1" smtClean="0"/>
              <a:t>4 (Lider + 4 Partnerów)</a:t>
            </a:r>
            <a:r>
              <a:rPr lang="pl-PL" altLang="pl-PL" smtClean="0"/>
              <a:t>.</a:t>
            </a:r>
          </a:p>
          <a:p>
            <a:pPr eaLnBrk="1" hangingPunct="1"/>
            <a:r>
              <a:rPr lang="pl-PL" altLang="pl-PL" smtClean="0"/>
              <a:t>Wsparcie udzielane w ramach projektu jest zgodne </a:t>
            </a:r>
            <a:r>
              <a:rPr lang="pl-PL" altLang="pl-PL" b="1" smtClean="0"/>
              <a:t>z potrzebami lokalnego/regionalnego rynku pracy</a:t>
            </a:r>
            <a:r>
              <a:rPr lang="pl-PL" altLang="pl-PL" smtClean="0"/>
              <a:t>.</a:t>
            </a:r>
          </a:p>
          <a:p>
            <a:pPr eaLnBrk="1" hangingPunct="1"/>
            <a:r>
              <a:rPr lang="pl-PL" altLang="pl-PL" smtClean="0"/>
              <a:t>Wsparcie szkoleniowo-edukacyjne w realizowanych projektach kończyć się będzie dla uczestników egzaminem i uzyskaniem</a:t>
            </a:r>
            <a:r>
              <a:rPr lang="pl-PL" altLang="pl-PL" b="1" smtClean="0"/>
              <a:t> certyfikatu potwierdzającego uzyskane kwalifikacje</a:t>
            </a:r>
            <a:r>
              <a:rPr lang="pl-PL" altLang="pl-PL" smtClean="0"/>
              <a:t>.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pPr eaLnBrk="1" hangingPunct="1"/>
            <a:r>
              <a:rPr lang="pl-PL" altLang="pl-PL" smtClean="0"/>
              <a:t>Oś priorytetowa I PO WER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 smtClean="0"/>
              <a:t>Premiowane </a:t>
            </a:r>
            <a:r>
              <a:rPr lang="pl-PL" b="1" dirty="0"/>
              <a:t>będą:</a:t>
            </a:r>
            <a:endParaRPr lang="pl-PL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dirty="0"/>
              <a:t>Projekty, które zapewniają </a:t>
            </a:r>
            <a:r>
              <a:rPr lang="pl-PL" b="1" dirty="0"/>
              <a:t>wykorzystanie rozwiązań z  projektów innowacyjnych </a:t>
            </a:r>
            <a:r>
              <a:rPr lang="pl-PL" dirty="0"/>
              <a:t>(których rezultaty zostały już zwalidowane) i/lub współpracy ponadnarodowej, zrealizowanych w ramach Programu Operacyjnego Kapitał Ludzki 2007-2013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lub </a:t>
            </a:r>
            <a:r>
              <a:rPr lang="pl-PL" dirty="0"/>
              <a:t>EQUAL.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dirty="0"/>
              <a:t>Projekty realizowane w </a:t>
            </a:r>
            <a:r>
              <a:rPr lang="pl-PL" b="1" dirty="0"/>
              <a:t>partnerstwie</a:t>
            </a:r>
            <a:r>
              <a:rPr lang="pl-PL" dirty="0"/>
              <a:t> z co najmniej jednym </a:t>
            </a:r>
            <a:r>
              <a:rPr lang="pl-PL" b="1" dirty="0"/>
              <a:t>podmiotem zajmującym się przez co najmniej rok edukacją i aktywizacją zawodową młodzieży</a:t>
            </a:r>
            <a:r>
              <a:rPr lang="pl-PL" dirty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dirty="0"/>
              <a:t>Projekty, w których wsparcie o charakterze doradczo-szkoleniowym obejmuje </a:t>
            </a:r>
            <a:r>
              <a:rPr lang="pl-PL" b="1" dirty="0"/>
              <a:t>podnoszenie i/lub uzupełnianie kwalifikacji </a:t>
            </a:r>
            <a:r>
              <a:rPr lang="pl-PL" b="1" dirty="0" smtClean="0"/>
              <a:t>i </a:t>
            </a:r>
            <a:r>
              <a:rPr lang="pl-PL" b="1" dirty="0"/>
              <a:t>kompetencji zawodowych </a:t>
            </a:r>
            <a:r>
              <a:rPr lang="pl-PL" dirty="0"/>
              <a:t>ma miejsce przede wszystkim w ramach zatrudnienia subsydiowanego/ praktyki zawodowej/stażu/wolontariatu </a:t>
            </a:r>
            <a:r>
              <a:rPr lang="pl-PL" b="1" dirty="0"/>
              <a:t>dostosowane </a:t>
            </a:r>
            <a:r>
              <a:rPr lang="pl-PL" b="1" dirty="0" smtClean="0"/>
              <a:t>do </a:t>
            </a:r>
            <a:r>
              <a:rPr lang="pl-PL" b="1" dirty="0"/>
              <a:t>potrzeb konkretnego pracodawcy oferującego zatrudnienie uczestników projektu po zakończeniu udziału </a:t>
            </a:r>
            <a:r>
              <a:rPr lang="pl-PL" b="1" dirty="0" smtClean="0"/>
              <a:t> w </a:t>
            </a:r>
            <a:r>
              <a:rPr lang="pl-PL" b="1" dirty="0"/>
              <a:t>projekcie.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dirty="0"/>
              <a:t>Projekty, w których osoby </a:t>
            </a:r>
            <a:r>
              <a:rPr lang="pl-PL" b="1" dirty="0"/>
              <a:t>niepełnosprawne </a:t>
            </a:r>
            <a:r>
              <a:rPr lang="pl-PL" dirty="0"/>
              <a:t>będą stanowić</a:t>
            </a:r>
            <a:r>
              <a:rPr lang="pl-PL" b="1" dirty="0"/>
              <a:t> </a:t>
            </a:r>
            <a:r>
              <a:rPr lang="pl-PL" dirty="0"/>
              <a:t>min. </a:t>
            </a:r>
            <a:r>
              <a:rPr lang="pl-PL" b="1" dirty="0"/>
              <a:t>5%</a:t>
            </a:r>
            <a:r>
              <a:rPr lang="pl-PL" dirty="0"/>
              <a:t> wszystkich uczestników </a:t>
            </a:r>
            <a:r>
              <a:rPr lang="pl-PL" dirty="0" smtClean="0"/>
              <a:t>projektu.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pPr eaLnBrk="1" hangingPunct="1"/>
            <a:r>
              <a:rPr lang="pl-PL" altLang="pl-PL" smtClean="0"/>
              <a:t>Oś priorytetowa I PO WER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2205038"/>
            <a:ext cx="920750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ytuł 3"/>
          <p:cNvSpPr>
            <a:spLocks noGrp="1"/>
          </p:cNvSpPr>
          <p:nvPr>
            <p:ph type="title"/>
          </p:nvPr>
        </p:nvSpPr>
        <p:spPr>
          <a:xfrm>
            <a:off x="2124075" y="2205038"/>
            <a:ext cx="6634163" cy="2087562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DA5F06"/>
                </a:solidFill>
              </a:rPr>
              <a:t>Oś priorytetowa II PO WER </a:t>
            </a:r>
            <a:br>
              <a:rPr lang="pl-PL" altLang="pl-PL" sz="2800" smtClean="0">
                <a:solidFill>
                  <a:srgbClr val="DA5F06"/>
                </a:solidFill>
              </a:rPr>
            </a:br>
            <a:r>
              <a:rPr lang="pl-PL" altLang="pl-PL" sz="2800" smtClean="0">
                <a:solidFill>
                  <a:srgbClr val="DA5F06"/>
                </a:solidFill>
              </a:rPr>
              <a:t>Efektywne polityki publiczne dla rynku pracy, gospodarki, edukacji</a:t>
            </a:r>
            <a:endParaRPr lang="pl-PL" altLang="pl-PL" sz="2800" b="0" smtClean="0">
              <a:solidFill>
                <a:srgbClr val="DA5F06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pl-PL" altLang="pl-PL" smtClean="0"/>
              <a:t>DWF MPiPS będzie ogłaszał</a:t>
            </a:r>
            <a:r>
              <a:rPr lang="pl-PL" altLang="pl-PL" b="1" smtClean="0"/>
              <a:t> konkurs w ramach Osi priorytetowej II</a:t>
            </a:r>
            <a:r>
              <a:rPr lang="pl-PL" altLang="pl-PL" b="1" i="1" smtClean="0"/>
              <a:t> PO WER Efektywne polityki publiczne dla rynku pracy, gospodarki i edukacji, </a:t>
            </a:r>
            <a:r>
              <a:rPr lang="pl-PL" altLang="pl-PL" b="1" smtClean="0"/>
              <a:t>Działanie 2.4  </a:t>
            </a:r>
            <a:r>
              <a:rPr lang="pl-PL" altLang="pl-PL" b="1" i="1" smtClean="0"/>
              <a:t>Modernizacja publicznych i prywatnych służb zatrudnienia oraz lepsze dostosowanie ich do potrzeb rynku pracy</a:t>
            </a:r>
            <a:r>
              <a:rPr lang="pl-PL" altLang="pl-PL" i="1" smtClean="0"/>
              <a:t>.   </a:t>
            </a:r>
            <a:endParaRPr lang="pl-PL" altLang="pl-PL" smtClean="0"/>
          </a:p>
          <a:p>
            <a:pPr eaLnBrk="1" hangingPunct="1"/>
            <a:r>
              <a:rPr lang="pl-PL" altLang="pl-PL" b="1" smtClean="0"/>
              <a:t>Konkurs ma prowadzić do realizacji celu wskazanego w PO WER - </a:t>
            </a:r>
            <a:r>
              <a:rPr lang="pl-PL" altLang="pl-PL" i="1" smtClean="0"/>
              <a:t>Zwiększenie zakresu i trafności oferty aktywizacyjnej wobec osób młodych znajdujących się </a:t>
            </a:r>
            <a:br>
              <a:rPr lang="pl-PL" altLang="pl-PL" i="1" smtClean="0"/>
            </a:br>
            <a:r>
              <a:rPr lang="pl-PL" altLang="pl-PL" i="1" smtClean="0"/>
              <a:t>w najtrudniejszej sytuacji na rynku pracy.</a:t>
            </a:r>
            <a:endParaRPr lang="pl-PL" altLang="pl-PL" smtClean="0"/>
          </a:p>
          <a:p>
            <a:pPr eaLnBrk="1" hangingPunct="1"/>
            <a:r>
              <a:rPr lang="pl-PL" altLang="pl-PL" b="1" smtClean="0"/>
              <a:t>Kryteria do konkursu</a:t>
            </a:r>
            <a:r>
              <a:rPr lang="pl-PL" altLang="pl-PL" smtClean="0"/>
              <a:t> zostaną przesłane do Instytucji Zarządzającej PO WER </a:t>
            </a:r>
            <a:br>
              <a:rPr lang="pl-PL" altLang="pl-PL" smtClean="0"/>
            </a:br>
            <a:r>
              <a:rPr lang="pl-PL" altLang="pl-PL" smtClean="0"/>
              <a:t>z prośbą o przekazanie na </a:t>
            </a:r>
            <a:r>
              <a:rPr lang="pl-PL" altLang="pl-PL" b="1" smtClean="0"/>
              <a:t>Komitet Monitorujący PO WER</a:t>
            </a:r>
            <a:r>
              <a:rPr lang="pl-PL" altLang="pl-PL" smtClean="0"/>
              <a:t>, którego posiedzenie zaplanowano na dzień</a:t>
            </a:r>
            <a:r>
              <a:rPr lang="pl-PL" altLang="pl-PL" b="1" smtClean="0"/>
              <a:t> 27 kwietnia br. </a:t>
            </a:r>
            <a:endParaRPr lang="pl-PL" altLang="pl-PL" smtClean="0"/>
          </a:p>
          <a:p>
            <a:pPr eaLnBrk="1" hangingPunct="1"/>
            <a:r>
              <a:rPr lang="pl-PL" altLang="pl-PL" b="1" smtClean="0"/>
              <a:t>Planowana alokacja </a:t>
            </a:r>
            <a:r>
              <a:rPr lang="pl-PL" altLang="pl-PL" smtClean="0"/>
              <a:t>na konkurs to</a:t>
            </a:r>
            <a:r>
              <a:rPr lang="pl-PL" altLang="pl-PL" b="1" smtClean="0"/>
              <a:t> 2 mln EURO.</a:t>
            </a:r>
            <a:endParaRPr lang="pl-PL" altLang="pl-PL" smtClean="0"/>
          </a:p>
          <a:p>
            <a:pPr eaLnBrk="1" hangingPunct="1"/>
            <a:r>
              <a:rPr lang="pl-PL" altLang="pl-PL" smtClean="0"/>
              <a:t>Konkurs zaplanowano</a:t>
            </a:r>
            <a:r>
              <a:rPr lang="pl-PL" altLang="pl-PL" b="1" smtClean="0"/>
              <a:t> do ogłoszenia w III kwartale 2015 r. </a:t>
            </a:r>
            <a:endParaRPr lang="pl-PL" altLang="pl-PL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pPr eaLnBrk="1" hangingPunct="1"/>
            <a:r>
              <a:rPr lang="pl-PL" altLang="pl-PL" smtClean="0"/>
              <a:t>Oś priorytetowa II PO WER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pl-PL" altLang="pl-PL" b="1" smtClean="0"/>
              <a:t>Wnioskodawcą w konkursie może być</a:t>
            </a:r>
            <a:r>
              <a:rPr lang="pl-PL" altLang="pl-PL" smtClean="0"/>
              <a:t> (katalog jest zgodny z zapisami z SzOOP):</a:t>
            </a:r>
          </a:p>
          <a:p>
            <a:pPr lvl="1" eaLnBrk="1" hangingPunct="1"/>
            <a:r>
              <a:rPr lang="pl-PL" altLang="pl-PL" smtClean="0"/>
              <a:t>jednostka samorządu terytorialnego oraz jej jednostki organizacyjne,</a:t>
            </a:r>
          </a:p>
          <a:p>
            <a:pPr lvl="1" eaLnBrk="1" hangingPunct="1"/>
            <a:r>
              <a:rPr lang="pl-PL" altLang="pl-PL" smtClean="0"/>
              <a:t>ogólnopolskie stowarzyszenie lub związek jednostek samorządu terytorialnego,</a:t>
            </a:r>
          </a:p>
          <a:p>
            <a:pPr lvl="1" eaLnBrk="1" hangingPunct="1"/>
            <a:r>
              <a:rPr lang="pl-PL" altLang="pl-PL" smtClean="0"/>
              <a:t>organizacja pozarządowa zgodnie z definicją przyjętą w PO WER,</a:t>
            </a:r>
          </a:p>
          <a:p>
            <a:pPr lvl="1" eaLnBrk="1" hangingPunct="1"/>
            <a:r>
              <a:rPr lang="pl-PL" altLang="pl-PL" smtClean="0"/>
              <a:t>federacja lub związek organizacji pozarządowych i podmiotów ekonomii społecznej,</a:t>
            </a:r>
          </a:p>
          <a:p>
            <a:pPr lvl="1" eaLnBrk="1" hangingPunct="1"/>
            <a:r>
              <a:rPr lang="pl-PL" altLang="pl-PL" smtClean="0"/>
              <a:t>partner społeczny zgodnie z definicją w PO WER.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pPr eaLnBrk="1" hangingPunct="1"/>
            <a:r>
              <a:rPr lang="pl-PL" altLang="pl-PL" smtClean="0"/>
              <a:t>Oś priorytetowa II PO WER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pl-PL" altLang="pl-PL" smtClean="0"/>
              <a:t>W ramach konkursu dofinansowanie powinno otrzymać</a:t>
            </a:r>
            <a:r>
              <a:rPr lang="pl-PL" altLang="pl-PL" b="1" smtClean="0"/>
              <a:t> 16 partnerstw </a:t>
            </a:r>
            <a:r>
              <a:rPr lang="pl-PL" altLang="pl-PL" smtClean="0"/>
              <a:t>(działających lokalnie i regionalnie w obszarze rynku pracy – po jednym w każdym województwie), które wypracują </a:t>
            </a:r>
            <a:r>
              <a:rPr lang="pl-PL" altLang="pl-PL" b="1" smtClean="0"/>
              <a:t>16 zestawów rekomendacji </a:t>
            </a:r>
            <a:r>
              <a:rPr lang="pl-PL" altLang="pl-PL" smtClean="0"/>
              <a:t>(po jednym przez każde partnerstwo), służących aktywizacji osób młodych znajdujących się </a:t>
            </a:r>
            <a:br>
              <a:rPr lang="pl-PL" altLang="pl-PL" smtClean="0"/>
            </a:br>
            <a:r>
              <a:rPr lang="pl-PL" altLang="pl-PL" smtClean="0"/>
              <a:t>w najtrudniejszej sytuacji na rynku pracy do wykorzystania przez instytucje rynku pracy przy udzielaniu wsparcia osobom młodym znajdującym się w najtrudniejszej sytuacji na rynku pracy.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pPr eaLnBrk="1" hangingPunct="1"/>
            <a:r>
              <a:rPr lang="pl-PL" altLang="pl-PL" smtClean="0"/>
              <a:t>Oś priorytetowa II PO WER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9503"/>
            <a:ext cx="8229600" cy="390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36560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2205038"/>
            <a:ext cx="920750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ytuł 3"/>
          <p:cNvSpPr txBox="1">
            <a:spLocks/>
          </p:cNvSpPr>
          <p:nvPr/>
        </p:nvSpPr>
        <p:spPr bwMode="auto">
          <a:xfrm>
            <a:off x="2124075" y="2205038"/>
            <a:ext cx="6634163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pl-PL" altLang="pl-PL" sz="4400" b="1">
              <a:solidFill>
                <a:srgbClr val="DA5F06"/>
              </a:solidFill>
              <a:latin typeface="Calibri" pitchFamily="34" charset="0"/>
            </a:endParaRPr>
          </a:p>
          <a:p>
            <a:endParaRPr lang="pl-PL" altLang="pl-PL" sz="4400" b="1">
              <a:solidFill>
                <a:srgbClr val="DA5F06"/>
              </a:solidFill>
              <a:latin typeface="Calibri" pitchFamily="34" charset="0"/>
            </a:endParaRPr>
          </a:p>
          <a:p>
            <a:endParaRPr lang="pl-PL" altLang="pl-PL" sz="4400" b="1">
              <a:solidFill>
                <a:srgbClr val="DA5F06"/>
              </a:solidFill>
              <a:latin typeface="Calibri" pitchFamily="34" charset="0"/>
            </a:endParaRPr>
          </a:p>
          <a:p>
            <a:endParaRPr lang="pl-PL" altLang="pl-PL" sz="4400" b="1">
              <a:solidFill>
                <a:srgbClr val="DA5F06"/>
              </a:solidFill>
              <a:latin typeface="Calibri" pitchFamily="34" charset="0"/>
            </a:endParaRPr>
          </a:p>
          <a:p>
            <a:r>
              <a:rPr lang="pl-PL" altLang="pl-PL" sz="4400" b="1">
                <a:solidFill>
                  <a:srgbClr val="DA5F06"/>
                </a:solidFill>
                <a:latin typeface="Calibri" pitchFamily="34" charset="0"/>
              </a:rPr>
              <a:t>Dziękuję za uwagę</a:t>
            </a:r>
            <a:br>
              <a:rPr lang="pl-PL" altLang="pl-PL" sz="4400" b="1">
                <a:solidFill>
                  <a:srgbClr val="DA5F06"/>
                </a:solidFill>
                <a:latin typeface="Calibri" pitchFamily="34" charset="0"/>
              </a:rPr>
            </a:br>
            <a:r>
              <a:rPr lang="pl-PL" altLang="pl-PL" sz="2400" b="1">
                <a:latin typeface="Calibri" pitchFamily="34" charset="0"/>
              </a:rPr>
              <a:t/>
            </a:r>
            <a:br>
              <a:rPr lang="pl-PL" altLang="pl-PL" sz="2400" b="1">
                <a:latin typeface="Calibri" pitchFamily="34" charset="0"/>
              </a:rPr>
            </a:br>
            <a:r>
              <a:rPr lang="pl-PL" altLang="pl-PL" sz="2400" b="1">
                <a:latin typeface="Calibri" pitchFamily="34" charset="0"/>
              </a:rPr>
              <a:t/>
            </a:r>
            <a:br>
              <a:rPr lang="pl-PL" altLang="pl-PL" sz="2400" b="1">
                <a:latin typeface="Calibri" pitchFamily="34" charset="0"/>
              </a:rPr>
            </a:br>
            <a:endParaRPr lang="pl-PL" altLang="pl-PL" sz="2200" b="1"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pl-PL" dirty="0"/>
              <a:t>S</a:t>
            </a:r>
            <a:r>
              <a:rPr lang="pl-PL" dirty="0" smtClean="0"/>
              <a:t>topa </a:t>
            </a:r>
            <a:r>
              <a:rPr lang="pl-PL" dirty="0"/>
              <a:t>bezrobocia wyniosła </a:t>
            </a:r>
            <a:r>
              <a:rPr lang="pl-PL" dirty="0" smtClean="0"/>
              <a:t>w </a:t>
            </a:r>
            <a:r>
              <a:rPr lang="pl-PL" dirty="0"/>
              <a:t>kwietniu </a:t>
            </a:r>
            <a:r>
              <a:rPr lang="pl-PL" dirty="0" smtClean="0"/>
              <a:t>11,3%. </a:t>
            </a:r>
            <a:endParaRPr lang="pl-PL" dirty="0"/>
          </a:p>
          <a:p>
            <a:pPr marL="0" indent="0">
              <a:buFont typeface="Arial" charset="0"/>
              <a:buNone/>
              <a:defRPr/>
            </a:pPr>
            <a:endParaRPr lang="pl-PL" dirty="0"/>
          </a:p>
          <a:p>
            <a:pPr>
              <a:defRPr/>
            </a:pPr>
            <a:r>
              <a:rPr lang="pl-PL" dirty="0"/>
              <a:t>W ciągu </a:t>
            </a:r>
            <a:r>
              <a:rPr lang="pl-PL" dirty="0" smtClean="0"/>
              <a:t>ostatnich lat średnio </a:t>
            </a:r>
            <a:r>
              <a:rPr lang="pl-PL" dirty="0"/>
              <a:t>w Unii bezrobocie wzrosło o 2,4 punktu </a:t>
            </a:r>
            <a:r>
              <a:rPr lang="pl-PL" dirty="0" smtClean="0"/>
              <a:t>procentowego</a:t>
            </a:r>
          </a:p>
          <a:p>
            <a:pPr marL="0" indent="0">
              <a:buFont typeface="Arial" charset="0"/>
              <a:buNone/>
              <a:defRPr/>
            </a:pPr>
            <a:endParaRPr lang="pl-PL" dirty="0" smtClean="0"/>
          </a:p>
          <a:p>
            <a:pPr>
              <a:defRPr/>
            </a:pPr>
            <a:r>
              <a:rPr lang="pl-PL" b="1" u="sng" dirty="0" smtClean="0"/>
              <a:t>Polska </a:t>
            </a:r>
            <a:r>
              <a:rPr lang="pl-PL" b="1" u="sng" dirty="0"/>
              <a:t>zaś znalazła się w gronie 4 krajów w których bezrobocie zmalało</a:t>
            </a:r>
            <a:r>
              <a:rPr lang="pl-PL" dirty="0" smtClean="0"/>
              <a:t>.</a:t>
            </a:r>
          </a:p>
          <a:p>
            <a:pPr marL="0" indent="0">
              <a:buFont typeface="Arial" charset="0"/>
              <a:buNone/>
              <a:defRPr/>
            </a:pPr>
            <a:endParaRPr lang="pl-PL" dirty="0"/>
          </a:p>
          <a:p>
            <a:pPr>
              <a:defRPr/>
            </a:pPr>
            <a:r>
              <a:rPr lang="pl-PL" b="1" dirty="0"/>
              <a:t>Wskaźnik zatrudnienia</a:t>
            </a:r>
            <a:r>
              <a:rPr lang="pl-PL" dirty="0"/>
              <a:t> w Polsce wyniósł 62,5%, czyli 3,0 punkty proc. mniej niż w UE (65,5%). Jeszcze w 2007 r. wskaźnik notowany w UE był ponad 8 punktów proc. wyższy. </a:t>
            </a:r>
          </a:p>
          <a:p>
            <a:pPr>
              <a:defRPr/>
            </a:pPr>
            <a:endParaRPr lang="pl-PL" dirty="0"/>
          </a:p>
        </p:txBody>
      </p:sp>
      <p:sp>
        <p:nvSpPr>
          <p:cNvPr id="21506" name="Tytuł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r>
              <a:rPr lang="pl-PL" smtClean="0"/>
              <a:t>Rynek Pracy 2015</a:t>
            </a:r>
          </a:p>
        </p:txBody>
      </p:sp>
      <p:sp>
        <p:nvSpPr>
          <p:cNvPr id="21508" name="Tytuł 2"/>
          <p:cNvSpPr>
            <a:spLocks/>
          </p:cNvSpPr>
          <p:nvPr/>
        </p:nvSpPr>
        <p:spPr bwMode="auto">
          <a:xfrm>
            <a:off x="1042988" y="188913"/>
            <a:ext cx="764381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pl-PL" sz="2600" b="1">
                <a:latin typeface="Calibri" pitchFamily="34" charset="0"/>
              </a:rPr>
              <a:t>Rynek Pracy 2015</a:t>
            </a:r>
          </a:p>
        </p:txBody>
      </p:sp>
      <p:pic>
        <p:nvPicPr>
          <p:cNvPr id="21510" name="Picture 6" descr="Znalezione obrazy dla zapytania pols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188913"/>
            <a:ext cx="2638425" cy="17335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Według danych Eurostat zharmonizowana stopa bezrobocia młodzieży w marcu br. wyniosła w Polsce 20,5% </a:t>
            </a:r>
          </a:p>
          <a:p>
            <a:r>
              <a:rPr lang="pl-PL" dirty="0" smtClean="0"/>
              <a:t> w porównaniu do sytuacji sprzed roku zmalała o 4,6 </a:t>
            </a:r>
            <a:r>
              <a:rPr lang="pl-PL" dirty="0" err="1" smtClean="0"/>
              <a:t>p.p</a:t>
            </a:r>
            <a:r>
              <a:rPr lang="pl-PL" dirty="0" smtClean="0"/>
              <a:t>. </a:t>
            </a:r>
          </a:p>
          <a:p>
            <a:r>
              <a:rPr lang="pl-PL" dirty="0" smtClean="0"/>
              <a:t>Jest to drugi najwyższy po Słowacji spadek w całej Unii Europejskiej. </a:t>
            </a:r>
          </a:p>
          <a:p>
            <a:r>
              <a:rPr lang="pl-PL" dirty="0" smtClean="0"/>
              <a:t>wskaźnik bezrobocia młodzieży w Polsce był niższy o 0,4 </a:t>
            </a:r>
            <a:r>
              <a:rPr lang="pl-PL" dirty="0" err="1" smtClean="0"/>
              <a:t>p.p</a:t>
            </a:r>
            <a:r>
              <a:rPr lang="pl-PL" dirty="0" smtClean="0"/>
              <a:t>. niż w średnia dla całej Unii Europejskiej (20,9%). </a:t>
            </a:r>
          </a:p>
          <a:p>
            <a:r>
              <a:rPr lang="pl-PL" dirty="0" smtClean="0"/>
              <a:t>Jest to sytuacja bez precedensu – poziom bezrobocia młodzieży poniżej unijnej średniej Polska notuje po raz pierwszy od swojej akcesji do UE. </a:t>
            </a:r>
          </a:p>
          <a:p>
            <a:r>
              <a:rPr lang="pl-PL" dirty="0" smtClean="0"/>
              <a:t> Bezrobocie młodych w Polsce jest niższe w szczególności niż w: Grecji, Hiszpanii, Chorwacji, Cyprze, Włoszech, Portugalii, Słowacji, Francji, Rumunii, Słowenii</a:t>
            </a:r>
          </a:p>
          <a:p>
            <a:endParaRPr lang="pl-PL" dirty="0" smtClean="0"/>
          </a:p>
        </p:txBody>
      </p:sp>
      <p:sp>
        <p:nvSpPr>
          <p:cNvPr id="22530" name="Tytuł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r>
              <a:rPr lang="pl-PL" smtClean="0"/>
              <a:t>Rynek Pracy 2015 - MŁODZI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76672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ymbol zastępczy zawartości 1"/>
          <p:cNvSpPr>
            <a:spLocks noGrp="1"/>
          </p:cNvSpPr>
          <p:nvPr>
            <p:ph idx="1"/>
          </p:nvPr>
        </p:nvSpPr>
        <p:spPr>
          <a:xfrm>
            <a:off x="107504" y="1628800"/>
            <a:ext cx="6995120" cy="4525963"/>
          </a:xfrm>
        </p:spPr>
        <p:txBody>
          <a:bodyPr/>
          <a:lstStyle/>
          <a:p>
            <a:r>
              <a:rPr lang="pl-PL" dirty="0" smtClean="0"/>
              <a:t>„</a:t>
            </a:r>
            <a:r>
              <a:rPr lang="pl-PL" i="1" dirty="0" smtClean="0"/>
              <a:t>Jest nie do przyjęcia, że dzisiejsze pokolenie młodych ludzi jest pierwszym w Europie, które ma gorsze perspektywy niż rodzice</a:t>
            </a:r>
            <a:r>
              <a:rPr lang="pl-PL" dirty="0" smtClean="0"/>
              <a:t>” - oświadczył przewodniczący Parlamentu Europejskiego Martin Schulz. </a:t>
            </a:r>
          </a:p>
          <a:p>
            <a:r>
              <a:rPr lang="pl-PL" dirty="0" smtClean="0"/>
              <a:t>Przewodniczący Komisji Europejskiej </a:t>
            </a:r>
            <a:r>
              <a:rPr lang="pl-PL" dirty="0" err="1" smtClean="0"/>
              <a:t>Jose</a:t>
            </a:r>
            <a:r>
              <a:rPr lang="pl-PL" dirty="0" smtClean="0"/>
              <a:t> Manuel Barroso zapowiedział, że :”</a:t>
            </a:r>
            <a:r>
              <a:rPr lang="pl-PL" i="1" dirty="0" smtClean="0"/>
              <a:t>UE wykorzysta wszelkie możliwości, aby nie dopuścić do powstania </a:t>
            </a:r>
            <a:r>
              <a:rPr lang="pl-PL" b="1" i="1" dirty="0" smtClean="0"/>
              <a:t>straconego pokolenia</a:t>
            </a:r>
            <a:r>
              <a:rPr lang="pl-PL" i="1" dirty="0" smtClean="0"/>
              <a:t>". </a:t>
            </a:r>
          </a:p>
          <a:p>
            <a:r>
              <a:rPr lang="pl-PL" sz="2000" i="1" dirty="0" smtClean="0"/>
              <a:t>„Bezrobocie osób młodych niesie za sobą szereg negatywnych dla społeczeństwa efektów – opóźnianie decyzji o posiadaniu dzieci, dłuższe obciążenie finansowe rodziców, utratę potencjału osób, które wyjeżdżają za granicę – konieczne są zdecydowane i celowe działania wspierające młodych wchodzących na rynek pracy”</a:t>
            </a:r>
            <a:r>
              <a:rPr lang="pl-PL" sz="2000" dirty="0" smtClean="0"/>
              <a:t> - mówi minister pracy i polityki społecznej, Władysław Kosiniak-Kamysz. </a:t>
            </a:r>
          </a:p>
        </p:txBody>
      </p:sp>
      <p:sp>
        <p:nvSpPr>
          <p:cNvPr id="23554" name="Tytuł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1223962"/>
          </a:xfrm>
        </p:spPr>
        <p:txBody>
          <a:bodyPr/>
          <a:lstStyle/>
          <a:p>
            <a:r>
              <a:rPr lang="pl-PL" smtClean="0"/>
              <a:t>Bezrobocie Młodych – Wyzwaniem dla Europy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772816"/>
            <a:ext cx="1279029" cy="127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268426"/>
            <a:ext cx="1279029" cy="855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9" y="4509120"/>
            <a:ext cx="1512168" cy="1027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pl-PL" sz="2000" dirty="0" smtClean="0"/>
          </a:p>
          <a:p>
            <a:pPr marL="0" lvl="0" indent="0" algn="just">
              <a:buNone/>
            </a:pPr>
            <a:r>
              <a:rPr lang="pl-PL" sz="2000" dirty="0" smtClean="0"/>
              <a:t>W </a:t>
            </a:r>
            <a:r>
              <a:rPr lang="pl-PL" sz="2000" dirty="0"/>
              <a:t>związku z poziomem bezrobocia wśród ludzi młodych w grudniu 2012 r. na szczeblu UE opracowany został </a:t>
            </a:r>
            <a:r>
              <a:rPr lang="pl-PL" sz="2000" b="1" i="1" dirty="0"/>
              <a:t>Pakiet </a:t>
            </a:r>
            <a:r>
              <a:rPr lang="pl-PL" sz="2000" b="1" i="1" dirty="0" smtClean="0"/>
              <a:t>na </a:t>
            </a:r>
            <a:r>
              <a:rPr lang="pl-PL" sz="2000" b="1" i="1" dirty="0"/>
              <a:t>rzecz zatrudnienia młodzieży </a:t>
            </a:r>
            <a:r>
              <a:rPr lang="pl-PL" sz="2000" dirty="0"/>
              <a:t>(</a:t>
            </a:r>
            <a:r>
              <a:rPr lang="pl-PL" sz="2000" i="1" dirty="0" err="1"/>
              <a:t>Youth</a:t>
            </a:r>
            <a:r>
              <a:rPr lang="pl-PL" sz="2000" i="1" dirty="0"/>
              <a:t> </a:t>
            </a:r>
            <a:r>
              <a:rPr lang="pl-PL" sz="2000" i="1" dirty="0" err="1"/>
              <a:t>Employment</a:t>
            </a:r>
            <a:r>
              <a:rPr lang="pl-PL" sz="2000" i="1" dirty="0"/>
              <a:t> </a:t>
            </a:r>
            <a:r>
              <a:rPr lang="pl-PL" sz="2000" i="1" dirty="0" err="1"/>
              <a:t>Package</a:t>
            </a:r>
            <a:r>
              <a:rPr lang="pl-PL" sz="2000" dirty="0"/>
              <a:t>). Zaproponowane przez Komisję Europejską (KE) ustanowienie </a:t>
            </a:r>
            <a:r>
              <a:rPr lang="pl-PL" sz="2000" b="1" dirty="0"/>
              <a:t>Gwarancji dla młodzieży</a:t>
            </a:r>
            <a:r>
              <a:rPr lang="pl-PL" sz="2000" dirty="0"/>
              <a:t>, to </a:t>
            </a:r>
            <a:r>
              <a:rPr lang="pl-PL" sz="2000" b="1" dirty="0"/>
              <a:t>zapewnienie wszystkim młodym ludziom w wieku do 25 lat </a:t>
            </a:r>
            <a:r>
              <a:rPr lang="pl-PL" sz="2000" b="1" u="sng" dirty="0"/>
              <a:t>dobrej jakości oferty</a:t>
            </a:r>
            <a:r>
              <a:rPr lang="pl-PL" sz="2000" b="1" dirty="0"/>
              <a:t> zatrudnienia, dalszego kształcenia, przyuczenia do zawodu lub stażu </a:t>
            </a:r>
            <a:r>
              <a:rPr lang="pl-PL" sz="2000" b="1" u="sng" dirty="0"/>
              <a:t>w ciągu czterech miesięcy</a:t>
            </a:r>
            <a:r>
              <a:rPr lang="pl-PL" sz="2000" b="1" dirty="0"/>
              <a:t> od pozostawania bez pracy lub zakończenia kształcenia formalnego</a:t>
            </a:r>
            <a:r>
              <a:rPr lang="pl-PL" sz="2000" dirty="0"/>
              <a:t>. </a:t>
            </a:r>
          </a:p>
          <a:p>
            <a:pPr marL="0" lvl="0" indent="0" algn="just">
              <a:buNone/>
            </a:pPr>
            <a:r>
              <a:rPr lang="pl-PL" sz="2000" dirty="0"/>
              <a:t>Państwa członkowskie zobowiązane zostały do opracowania planu wdrożenia </a:t>
            </a:r>
            <a:r>
              <a:rPr lang="pl-PL" sz="2000" b="1" i="1" dirty="0"/>
              <a:t>Gwarancji dla młodzieży</a:t>
            </a:r>
            <a:r>
              <a:rPr lang="pl-PL" sz="2000" i="1" dirty="0"/>
              <a:t>. </a:t>
            </a:r>
            <a:r>
              <a:rPr lang="pl-PL" sz="2000" b="1" dirty="0"/>
              <a:t>Polska</a:t>
            </a:r>
            <a:r>
              <a:rPr lang="pl-PL" sz="2000" dirty="0"/>
              <a:t> jako jeden z pierwszych krajów UE</a:t>
            </a:r>
            <a:r>
              <a:rPr lang="pl-PL" sz="2000" b="1" dirty="0"/>
              <a:t> opracowała </a:t>
            </a:r>
            <a:r>
              <a:rPr lang="pl-PL" sz="2000" b="1" i="1" dirty="0"/>
              <a:t>Plan realizacji Gwarancji dla młodzieży</a:t>
            </a:r>
            <a:r>
              <a:rPr lang="pl-PL" sz="2000" dirty="0"/>
              <a:t> i przekazała go do KE w grudniu 2013 r. </a:t>
            </a:r>
            <a:r>
              <a:rPr lang="pl-PL" sz="2000" dirty="0" smtClean="0"/>
              <a:t>(</a:t>
            </a:r>
            <a:r>
              <a:rPr lang="pl-PL" sz="2000" dirty="0"/>
              <a:t>w kwietniu 2014 r. ponownie przedstawiła zrewidowaną wersję).</a:t>
            </a:r>
          </a:p>
          <a:p>
            <a:pPr algn="just" eaLnBrk="1" hangingPunct="1">
              <a:buFont typeface="Arial" charset="0"/>
              <a:buNone/>
            </a:pPr>
            <a:endParaRPr lang="pl-PL" sz="2000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971550" y="333375"/>
            <a:ext cx="7643813" cy="1223963"/>
          </a:xfrm>
        </p:spPr>
        <p:txBody>
          <a:bodyPr/>
          <a:lstStyle/>
          <a:p>
            <a:pPr eaLnBrk="1" hangingPunct="1"/>
            <a:r>
              <a:rPr lang="pl-PL" altLang="pl-PL" smtClean="0"/>
              <a:t>Gwarancje dla Młodzieży (GdM) – informacje ogólne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l-PL" altLang="pl-PL" sz="3000" b="1" smtClean="0"/>
              <a:t>Gwarancje dla Młodzieży (GdM) – informacje ogólne</a:t>
            </a:r>
            <a:endParaRPr lang="pl-PL" sz="3000" b="1" smtClean="0"/>
          </a:p>
        </p:txBody>
      </p:sp>
      <p:sp>
        <p:nvSpPr>
          <p:cNvPr id="7577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pl-PL" sz="2400" dirty="0" smtClean="0"/>
              <a:t>Oprócz wskazania czasu, w jakim przedstawione powinno zostać wsparcie dla młodych, zalecenie w sprawie Gwarancji wskazuje na znaczenie takich elementów, jak włączanie w działania na rzecz młodzieży interesariuszy rynku pracy, zapewnienie partnerstwa między publicznymi i prywatnymi służbami zatrudnienia, czy też wczesna interwencja i docieranie do młodych z grupy NEET (pozostający poza zatrudnieniem, edukacją i szkoleniem). Gwarancje są także rekomendacją odpowiednio wysokiego standardu działań publicznych służb zatrudnienia, aktywności szkół i uczelni, systemów uznawania kompetencji i odpowiedniego monitorowania wykonania </a:t>
            </a:r>
            <a:r>
              <a:rPr lang="pl-PL" sz="2400" dirty="0" err="1" smtClean="0"/>
              <a:t>programówdla</a:t>
            </a:r>
            <a:r>
              <a:rPr lang="pl-PL" sz="2400" dirty="0" smtClean="0"/>
              <a:t> młodzieży.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l-PL" altLang="pl-PL" sz="3000" b="1" smtClean="0"/>
              <a:t>Gwarancje dla Młodzieży (GdM) – Nowelizacja Ustawy</a:t>
            </a:r>
            <a:endParaRPr lang="pl-PL" sz="3000" b="1" smtClean="0"/>
          </a:p>
        </p:txBody>
      </p:sp>
      <p:sp>
        <p:nvSpPr>
          <p:cNvPr id="7680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pl-PL" sz="2000" smtClean="0"/>
              <a:t>Wraz z wejściem w życie 27 maja 2014 r. nowelizacji ustawy o promocji zatrudnienia i instytucjach rynku pracy, na stałe wpisany w polskie przepisy został obowiązek udzielenia wsparcia osobom młodym w ciągu 4 miesięcy od rejestracji (wcześniej było to 6 miesięcy). </a:t>
            </a:r>
          </a:p>
          <a:p>
            <a:pPr>
              <a:buFont typeface="Arial" charset="0"/>
              <a:buNone/>
            </a:pPr>
            <a:r>
              <a:rPr lang="pl-PL" sz="2000" smtClean="0"/>
              <a:t>Podsumowując pierwszy rok wdrażania Gwarancji dla młodzieży, do końca grudnia  2014 r. w skali kraju w ciągu 4 miesięcy od rejestracji przedstawiono propozycję objęcia formami aktywizacji w ramach Gwarancji dla młodzieży 355,9 tys. osobom do 25 r. ż.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918</TotalTime>
  <Words>1844</Words>
  <Application>Microsoft Office PowerPoint</Application>
  <PresentationFormat>Pokaz na ekranie (4:3)</PresentationFormat>
  <Paragraphs>192</Paragraphs>
  <Slides>37</Slides>
  <Notes>24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37</vt:i4>
      </vt:variant>
    </vt:vector>
  </HeadingPairs>
  <TitlesOfParts>
    <vt:vector size="38" baseType="lpstr">
      <vt:lpstr>Motyw pakietu Office</vt:lpstr>
      <vt:lpstr>Polityka aktywizacji  osób młodych Wrocław 26.05.2015</vt:lpstr>
      <vt:lpstr>Dylemat Fausta </vt:lpstr>
      <vt:lpstr>Dylemat Fausta – Dziś!</vt:lpstr>
      <vt:lpstr>Rynek Pracy 2015</vt:lpstr>
      <vt:lpstr>Rynek Pracy 2015 - MŁODZI</vt:lpstr>
      <vt:lpstr>Bezrobocie Młodych – Wyzwaniem dla Europy</vt:lpstr>
      <vt:lpstr>Gwarancje dla Młodzieży (GdM) – informacje ogólne</vt:lpstr>
      <vt:lpstr>Gwarancje dla Młodzieży (GdM) – informacje ogólne</vt:lpstr>
      <vt:lpstr>Gwarancje dla Młodzieży (GdM) – Nowelizacja Ustawy</vt:lpstr>
      <vt:lpstr>Aktywizacja 2015</vt:lpstr>
      <vt:lpstr>Gwarancje dla Młodzieży (GdM) – informacje ogólne</vt:lpstr>
      <vt:lpstr>Gwarancje dla Młodzieży Finansowanie</vt:lpstr>
      <vt:lpstr>Gwarancje dla Młodzieży (GdM) – informacje ogólne</vt:lpstr>
      <vt:lpstr>Dialog</vt:lpstr>
      <vt:lpstr>Gwarancje dla młodzieży są w Polsce bardzo ważnym, ale nie jedynym narzędziem realizacji polityki rynku pracy odnoszącej się do ludzi młodych</vt:lpstr>
      <vt:lpstr>Docieranie do młodzieży najbardziej oddalonej od rynku pracy, </vt:lpstr>
      <vt:lpstr>Aktywna Młodzież</vt:lpstr>
      <vt:lpstr>Działania konkursowe w ramach GdM</vt:lpstr>
      <vt:lpstr>Oś priorytetowa I PO WER  Osoby młode na rynku pracy</vt:lpstr>
      <vt:lpstr>Oś priorytetowa I PO WER</vt:lpstr>
      <vt:lpstr>Oś priorytetowa I PO WER</vt:lpstr>
      <vt:lpstr>Oś priorytetowa I PO WER</vt:lpstr>
      <vt:lpstr>Oś priorytetowa I PO WER</vt:lpstr>
      <vt:lpstr>Oś priorytetowa I PO WER</vt:lpstr>
      <vt:lpstr>Oś priorytetowa I PO WER</vt:lpstr>
      <vt:lpstr>Oś priorytetowa I PO WER</vt:lpstr>
      <vt:lpstr>Oś priorytetowa I PO WER</vt:lpstr>
      <vt:lpstr>Oś priorytetowa I PO WER</vt:lpstr>
      <vt:lpstr>Oś priorytetowa I PO WER</vt:lpstr>
      <vt:lpstr>Oś priorytetowa I PO WER</vt:lpstr>
      <vt:lpstr>Oś priorytetowa I PO WER</vt:lpstr>
      <vt:lpstr>Oś priorytetowa II PO WER  Efektywne polityki publiczne dla rynku pracy, gospodarki, edukacji</vt:lpstr>
      <vt:lpstr>Oś priorytetowa II PO WER</vt:lpstr>
      <vt:lpstr>Oś priorytetowa II PO WER</vt:lpstr>
      <vt:lpstr>Oś priorytetowa II PO WER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Mariusz</dc:creator>
  <cp:lastModifiedBy>szkoleniowy</cp:lastModifiedBy>
  <cp:revision>129</cp:revision>
  <cp:lastPrinted>2015-05-25T07:34:00Z</cp:lastPrinted>
  <dcterms:created xsi:type="dcterms:W3CDTF">2015-03-27T07:38:25Z</dcterms:created>
  <dcterms:modified xsi:type="dcterms:W3CDTF">2015-05-26T07:51:10Z</dcterms:modified>
</cp:coreProperties>
</file>