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  <p:sldMasterId id="2147483710" r:id="rId3"/>
    <p:sldMasterId id="2147483758" r:id="rId4"/>
    <p:sldMasterId id="2147483770" r:id="rId5"/>
    <p:sldMasterId id="2147483722" r:id="rId6"/>
    <p:sldMasterId id="2147483734" r:id="rId7"/>
    <p:sldMasterId id="2147483746" r:id="rId8"/>
  </p:sldMasterIdLst>
  <p:notesMasterIdLst>
    <p:notesMasterId r:id="rId26"/>
  </p:notesMasterIdLst>
  <p:handoutMasterIdLst>
    <p:handoutMasterId r:id="rId27"/>
  </p:handoutMasterIdLst>
  <p:sldIdLst>
    <p:sldId id="257" r:id="rId9"/>
    <p:sldId id="277" r:id="rId10"/>
    <p:sldId id="279" r:id="rId11"/>
    <p:sldId id="278" r:id="rId12"/>
    <p:sldId id="281" r:id="rId13"/>
    <p:sldId id="293" r:id="rId14"/>
    <p:sldId id="290" r:id="rId15"/>
    <p:sldId id="294" r:id="rId16"/>
    <p:sldId id="286" r:id="rId17"/>
    <p:sldId id="287" r:id="rId18"/>
    <p:sldId id="282" r:id="rId19"/>
    <p:sldId id="291" r:id="rId20"/>
    <p:sldId id="284" r:id="rId21"/>
    <p:sldId id="292" r:id="rId22"/>
    <p:sldId id="285" r:id="rId23"/>
    <p:sldId id="296" r:id="rId24"/>
    <p:sldId id="295" r:id="rId25"/>
  </p:sldIdLst>
  <p:sldSz cx="9144000" cy="6858000" type="screen4x3"/>
  <p:notesSz cx="9874250" cy="6797675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4194"/>
    <a:srgbClr val="0033CC"/>
    <a:srgbClr val="FF3300"/>
    <a:srgbClr val="FF6600"/>
    <a:srgbClr val="538DD5"/>
    <a:srgbClr val="009900"/>
    <a:srgbClr val="DB5F07"/>
    <a:srgbClr val="014494"/>
    <a:srgbClr val="1070A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9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5593125" y="0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71DB5-E1F9-4FB8-A2CC-9672718C73FA}" type="datetimeFigureOut">
              <a:rPr lang="pl-PL" smtClean="0"/>
              <a:pPr/>
              <a:t>2015-05-26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5593125" y="6456612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50EE3-86C3-4A86-857A-7E80D18E186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2764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593125" y="0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708B6-522C-4A2E-8A4A-29650C96FAAA}" type="datetimeFigureOut">
              <a:rPr lang="pl-PL" smtClean="0"/>
              <a:pPr/>
              <a:t>2015-05-26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87426" y="3228896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593125" y="6456612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5D669-23D8-4A7B-BC26-4E562F24D5B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713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74007-10BC-4570-AA93-B89E2D8BD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CB10A-05C1-42B5-946F-F83045E2D4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1125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6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1125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1D940-65B5-4AE2-AB0B-1F88FBC6AA6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38237-5158-4B7C-930E-FBC22445600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B9133-8071-4CBC-823A-F3D446F4FD9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A568-537E-4A22-BED5-9F9D14A206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8B4EB-B886-488A-ABC8-E6987931656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C5765-E626-43B3-AE77-138B601E1E6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F09EE-7716-4C47-9D79-3D08789E2EC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C407E-E079-4AC2-9751-F59A5AF8D3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DC2BC-767A-43C6-A595-C9AF32D85C7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8" y="-114300"/>
            <a:ext cx="46593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8" y="-114300"/>
            <a:ext cx="46593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BED8C-F095-4274-B6BA-B7B0A7C1EE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28B6-7CD0-461E-8145-5442C51BC9A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EB015-F115-47D3-9F03-3C31A981B7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E7011-9940-4EEA-9D0C-8AE1E06E4DE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91962-776D-4ACF-A610-14A79AC1CD7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F113B-A332-4691-AC3C-50C64DFCCE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E9AFE-20A1-43EE-B94E-3ABBD5C0781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54233-9982-4436-A8F5-B33DFB6B84C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167EC-C765-41C8-A9C6-5635F9AD78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ABD90-DE26-46C3-ACBA-EC028CB11EF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C7FDA-43C7-418D-B53B-C8BAFCB7DD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3A653-65C5-4F62-9132-8CCC4C49FA1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2663" y="-119063"/>
            <a:ext cx="4237037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57358-3123-49AF-B0A5-CF1357F5F5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DDC40-EB1E-4C59-A628-F04976F0591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EEDB-ABCF-447F-ADDA-B89E3012FA5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1446-2E59-4E7D-B393-B4CA44AA96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E0346-CCD7-4F55-A6FF-34546067963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5138F-8CB9-4E55-9E74-7BEEC457515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AF419-C5A2-4015-898D-9B7E8CAC2E5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37087-E8FA-468F-98A7-E6E852F04A7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EF3A-C6F6-43FB-BB43-0B325F11B5F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11829-D916-4251-8119-AA6463213B2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284BA-E256-46CF-8F39-210A2938A53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A370A-3F8D-4430-ADA7-E2C8D3E8E6B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A9654-46EF-46E0-886A-30D320B64ED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8C346-B7F5-4F95-B6A8-20C74B3F49A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B2D6A-F29F-496D-AEB5-02515193B01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CDDE7-3D29-453F-91C9-D10EF2658DC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A65CB-8FD5-4124-854D-C020F11ED14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0D58F-B6AD-46C0-88EC-D789B9E6A53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60A8B-0313-4CF7-AE4E-2221F9AA928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F0659-E524-4230-AFE4-B954867A52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62F1C-8F60-4402-9548-A21721D57D5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E7929-50DD-462D-97EB-6559B25F8B7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46C40-8F77-4FC9-8B1F-BB521824F0D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E2202-13AB-4787-8FD1-3B0252620A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84D8-4175-4D06-A0AF-731ED0A32C1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547D2-DC00-40F9-8A86-3D0C7D6618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D0EBA-8CB2-4374-9676-F3C851943DD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BC89E-2689-461C-8D8C-887FFB67AF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FCE6B-E548-4458-BF4F-E80EC4B1053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EE465-F5EC-48C4-A591-B285ABB30E5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52235-1339-48E5-A73B-3694FDF843B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E3DA2-F2E1-43B5-845A-70578D9EE94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3CE9-C004-405F-8631-B620FE8170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659CA-EAEA-4456-89F7-C693B3BF9B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56079-F711-4BFC-897D-18FEF677686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461E0-6814-4DE6-BB6B-FC3A09012A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D3053-DE75-4BEF-B825-1FD8A44432C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85C62-56A6-42B5-BDFE-F9BE6B96A5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434D4-CC02-4A9C-B3B0-5FBF485A08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017FA-5E19-42B8-AC0D-42B66D9938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0160E-8FC5-49EF-907D-723E51873C9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2E14-2061-48C3-9EFE-CA46EF40F4F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0894F-7641-4CDE-A8BF-482670B8751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DA49B-B7EA-4918-ADE8-806A86C5FF2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A2687-4FC4-42CC-9A08-F6B71A67F34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10EAE-AB87-4CF1-B780-262216FB26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BF9E6-52F1-4FD5-9649-15F13D164B0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0E975-0B2F-4F79-A2FC-F284CFD4064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DB91-1122-4D39-B83F-47B470E4A0C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2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30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33.jpe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071C2-305B-4462-9203-39719E4D27A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964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E3D227-65F5-41D6-9FF0-CB91992D9D0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83C021-3010-4D38-B0AE-05F7B41075F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28F23A-CBF3-4888-95E0-3BE0338B7A4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186C02-8285-4183-8CE5-567C165FE0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58C33E-ADAB-48A0-8B9B-17F11763043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765B23-C968-43EA-AA3A-412F9C20CEC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F9AE73-FA79-43E8-8745-CD970851BBA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5" Type="http://schemas.openxmlformats.org/officeDocument/2006/relationships/hyperlink" Target="mailto:pawel.pacek@dwup.pl" TargetMode="Externa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873250" y="6216596"/>
            <a:ext cx="6775450" cy="641404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pl-PL" sz="1800" b="1" i="1" dirty="0">
                <a:solidFill>
                  <a:schemeClr val="bg1"/>
                </a:solidFill>
              </a:rPr>
              <a:t>Lilla </a:t>
            </a:r>
            <a:r>
              <a:rPr lang="pl-PL" sz="1800" b="1" i="1" dirty="0" smtClean="0">
                <a:solidFill>
                  <a:schemeClr val="bg1"/>
                </a:solidFill>
              </a:rPr>
              <a:t>Jaroń - Wicedyrektor </a:t>
            </a:r>
            <a:r>
              <a:rPr lang="pl-PL" sz="1800" b="1" i="1" dirty="0">
                <a:solidFill>
                  <a:schemeClr val="bg1"/>
                </a:solidFill>
              </a:rPr>
              <a:t>ds. zarządzania </a:t>
            </a:r>
            <a:r>
              <a:rPr lang="pl-PL" sz="1800" b="1" i="1" dirty="0" smtClean="0">
                <a:solidFill>
                  <a:schemeClr val="bg1"/>
                </a:solidFill>
              </a:rPr>
              <a:t>EFS w DWUP</a:t>
            </a:r>
            <a:r>
              <a:rPr lang="pl-PL" sz="1200" b="1" i="1" dirty="0" smtClean="0">
                <a:solidFill>
                  <a:schemeClr val="bg1"/>
                </a:solidFill>
              </a:rPr>
              <a:t/>
            </a:r>
            <a:br>
              <a:rPr lang="pl-PL" sz="1200" b="1" i="1" dirty="0" smtClean="0">
                <a:solidFill>
                  <a:schemeClr val="bg1"/>
                </a:solidFill>
              </a:rPr>
            </a:br>
            <a:r>
              <a:rPr lang="pl-PL" sz="1200" b="1" i="1" dirty="0" smtClean="0">
                <a:solidFill>
                  <a:schemeClr val="bg1"/>
                </a:solidFill>
              </a:rPr>
              <a:t/>
            </a:r>
            <a:br>
              <a:rPr lang="pl-PL" sz="1200" b="1" i="1" dirty="0" smtClean="0">
                <a:solidFill>
                  <a:schemeClr val="bg1"/>
                </a:solidFill>
              </a:rPr>
            </a:br>
            <a:r>
              <a:rPr lang="pl-PL" sz="1050" b="1" i="1" dirty="0" smtClean="0">
                <a:solidFill>
                  <a:schemeClr val="bg1"/>
                </a:solidFill>
              </a:rPr>
              <a:t>Wrocław – 26 maja, 2015r.</a:t>
            </a:r>
            <a:endParaRPr lang="pl-PL" sz="1050" b="1" i="1" dirty="0">
              <a:solidFill>
                <a:schemeClr val="bg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30200" y="311150"/>
            <a:ext cx="4235450" cy="552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1971015" y="4953000"/>
            <a:ext cx="6474484" cy="715906"/>
          </a:xfrm>
          <a:prstGeom prst="rect">
            <a:avLst/>
          </a:prstGeom>
          <a:solidFill>
            <a:srgbClr val="DB5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1130300" y="4953000"/>
            <a:ext cx="1016000" cy="533400"/>
          </a:xfrm>
          <a:prstGeom prst="rect">
            <a:avLst/>
          </a:prstGeom>
          <a:solidFill>
            <a:srgbClr val="DB5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1378" name="Symbol zastępczy zawartości 1"/>
          <p:cNvSpPr>
            <a:spLocks noGrp="1"/>
          </p:cNvSpPr>
          <p:nvPr>
            <p:ph idx="1"/>
          </p:nvPr>
        </p:nvSpPr>
        <p:spPr>
          <a:xfrm>
            <a:off x="1873250" y="5033913"/>
            <a:ext cx="6845299" cy="1138294"/>
          </a:xfrm>
          <a:solidFill>
            <a:srgbClr val="DB5F07"/>
          </a:solidFill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b="1" dirty="0"/>
              <a:t>Działanie 1.1 i 1.2 </a:t>
            </a:r>
            <a:r>
              <a:rPr lang="pl-PL" b="1" dirty="0" smtClean="0"/>
              <a:t>PO WER – </a:t>
            </a:r>
            <a:r>
              <a:rPr lang="pl-PL" b="1" dirty="0"/>
              <a:t>formy wsparcia dla </a:t>
            </a:r>
            <a:r>
              <a:rPr lang="pl-PL" b="1" dirty="0" smtClean="0"/>
              <a:t>młodych Dolnoślązaków</a:t>
            </a:r>
          </a:p>
        </p:txBody>
      </p:sp>
      <p:grpSp>
        <p:nvGrpSpPr>
          <p:cNvPr id="12" name="Grupa 11"/>
          <p:cNvGrpSpPr/>
          <p:nvPr/>
        </p:nvGrpSpPr>
        <p:grpSpPr>
          <a:xfrm>
            <a:off x="99659" y="103188"/>
            <a:ext cx="4765900" cy="849312"/>
            <a:chOff x="5027260" y="128588"/>
            <a:chExt cx="3794906" cy="676275"/>
          </a:xfrm>
        </p:grpSpPr>
        <p:pic>
          <p:nvPicPr>
            <p:cNvPr id="13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Obraz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rostokąt 1"/>
          <p:cNvSpPr/>
          <p:nvPr/>
        </p:nvSpPr>
        <p:spPr>
          <a:xfrm>
            <a:off x="416049" y="939638"/>
            <a:ext cx="8334374" cy="5458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Odbiorcy wsparcia</a:t>
            </a:r>
            <a:endParaRPr lang="pl-PL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pl-PL" dirty="0">
                <a:solidFill>
                  <a:prstClr val="black"/>
                </a:solidFill>
                <a:latin typeface="Calibri"/>
              </a:rPr>
              <a:t> </a:t>
            </a:r>
            <a:r>
              <a:rPr lang="pl-PL" b="1" i="1" dirty="0">
                <a:solidFill>
                  <a:prstClr val="black"/>
                </a:solidFill>
                <a:latin typeface="Calibri"/>
              </a:rPr>
              <a:t>Działanie 1.1 Wsparcie osób młodych pozostających bez pracy na regionalnym rynku pracy - </a:t>
            </a:r>
            <a:r>
              <a:rPr lang="pl-PL" b="1" i="1" dirty="0">
                <a:solidFill>
                  <a:srgbClr val="FF0000"/>
                </a:solidFill>
                <a:latin typeface="Calibri"/>
              </a:rPr>
              <a:t>projekty pozakonkursowe</a:t>
            </a:r>
          </a:p>
          <a:p>
            <a:endParaRPr lang="pl-PL" altLang="pl-PL" sz="1200" dirty="0"/>
          </a:p>
          <a:p>
            <a:r>
              <a:rPr lang="pl-PL" altLang="pl-PL" b="1" dirty="0">
                <a:solidFill>
                  <a:srgbClr val="0033CC"/>
                </a:solidFill>
                <a:latin typeface="+mn-lt"/>
              </a:rPr>
              <a:t>Osoby młode </a:t>
            </a:r>
            <a:r>
              <a:rPr lang="pl-PL" altLang="pl-PL" b="1" dirty="0">
                <a:solidFill>
                  <a:srgbClr val="FF0000"/>
                </a:solidFill>
                <a:latin typeface="+mn-lt"/>
              </a:rPr>
              <a:t>w wieku 18-29 lat bez pracy, zarejestrowane w PUP </a:t>
            </a:r>
            <a:r>
              <a:rPr lang="pl-PL" altLang="pl-PL" b="1" dirty="0">
                <a:solidFill>
                  <a:srgbClr val="0033CC"/>
                </a:solidFill>
                <a:latin typeface="+mn-lt"/>
              </a:rPr>
              <a:t>jako bezrobotne (dla których został ustalony  I lub II profil pomocy), które nie uczestniczą w kształceniu i szkoleniu - tzw. młodzież NEET. </a:t>
            </a:r>
            <a:r>
              <a:rPr lang="pl-PL" altLang="pl-PL" sz="1400" dirty="0">
                <a:solidFill>
                  <a:srgbClr val="0033CC"/>
                </a:solidFill>
                <a:latin typeface="+mn-lt"/>
              </a:rPr>
              <a:t>Zgodnie z art. 33 ustawy z dnia 20 kwietnia 2004 r. o promocji zatrudnienia i instytucjach rynku pracy.</a:t>
            </a:r>
            <a:r>
              <a:rPr lang="pl-PL" altLang="pl-PL" dirty="0">
                <a:solidFill>
                  <a:srgbClr val="0033CC"/>
                </a:solidFill>
                <a:latin typeface="+mn-lt"/>
              </a:rPr>
              <a:t/>
            </a:r>
            <a:br>
              <a:rPr lang="pl-PL" altLang="pl-PL" dirty="0">
                <a:solidFill>
                  <a:srgbClr val="0033CC"/>
                </a:solidFill>
                <a:latin typeface="+mn-lt"/>
              </a:rPr>
            </a:br>
            <a:endParaRPr lang="pl-PL" b="1" i="1" dirty="0">
              <a:solidFill>
                <a:srgbClr val="0033CC"/>
              </a:solidFill>
              <a:latin typeface="+mn-lt"/>
            </a:endParaRPr>
          </a:p>
          <a:p>
            <a:r>
              <a:rPr lang="pl-PL" b="1" i="1" dirty="0" smtClean="0">
                <a:solidFill>
                  <a:prstClr val="black"/>
                </a:solidFill>
                <a:latin typeface="Calibri"/>
              </a:rPr>
              <a:t>Działanie </a:t>
            </a:r>
            <a:r>
              <a:rPr lang="pl-PL" b="1" i="1" dirty="0">
                <a:solidFill>
                  <a:prstClr val="black"/>
                </a:solidFill>
                <a:latin typeface="Calibri"/>
              </a:rPr>
              <a:t>1.2 Wsparcie osób młodych pozostających bez pracy na regionalnym rynku pracy - </a:t>
            </a:r>
            <a:r>
              <a:rPr lang="pl-PL" b="1" i="1" dirty="0">
                <a:solidFill>
                  <a:srgbClr val="FF0000"/>
                </a:solidFill>
                <a:latin typeface="Calibri"/>
              </a:rPr>
              <a:t>projekty </a:t>
            </a:r>
            <a:r>
              <a:rPr lang="pl-PL" b="1" i="1" dirty="0" smtClean="0">
                <a:solidFill>
                  <a:srgbClr val="FF0000"/>
                </a:solidFill>
                <a:latin typeface="Calibri"/>
              </a:rPr>
              <a:t>konkursowe</a:t>
            </a:r>
          </a:p>
          <a:p>
            <a:r>
              <a:rPr lang="pl-PL" altLang="pl-PL" b="1" dirty="0" smtClean="0">
                <a:latin typeface="+mn-lt"/>
              </a:rPr>
              <a:t/>
            </a:r>
            <a:br>
              <a:rPr lang="pl-PL" altLang="pl-PL" b="1" dirty="0" smtClean="0">
                <a:latin typeface="+mn-lt"/>
              </a:rPr>
            </a:br>
            <a:r>
              <a:rPr lang="pl-PL" altLang="pl-PL" b="1" dirty="0" smtClean="0">
                <a:solidFill>
                  <a:srgbClr val="0033CC"/>
                </a:solidFill>
                <a:latin typeface="+mn-lt"/>
              </a:rPr>
              <a:t>Osoby </a:t>
            </a:r>
            <a:r>
              <a:rPr lang="pl-PL" altLang="pl-PL" b="1" dirty="0">
                <a:solidFill>
                  <a:srgbClr val="0033CC"/>
                </a:solidFill>
                <a:latin typeface="+mn-lt"/>
              </a:rPr>
              <a:t>młode, w tym niepełnosprawne, </a:t>
            </a:r>
            <a:r>
              <a:rPr lang="pl-PL" altLang="pl-PL" b="1" dirty="0">
                <a:solidFill>
                  <a:srgbClr val="FF0000"/>
                </a:solidFill>
                <a:latin typeface="+mn-lt"/>
              </a:rPr>
              <a:t>w wieku 15-29 lat bez pracy</a:t>
            </a:r>
            <a:r>
              <a:rPr lang="pl-PL" altLang="pl-PL" b="1" dirty="0">
                <a:solidFill>
                  <a:srgbClr val="0033CC"/>
                </a:solidFill>
                <a:latin typeface="+mn-lt"/>
              </a:rPr>
              <a:t>, które nie uczestniczą w kształceniu i szkoleniu - tzw. młodzież NEET, w tym w szczególności osoby niezarejestrowane w urzędach pracy, </a:t>
            </a:r>
            <a:r>
              <a:rPr lang="pl-PL" altLang="pl-PL" b="1" dirty="0">
                <a:latin typeface="+mn-lt"/>
              </a:rPr>
              <a:t/>
            </a:r>
            <a:br>
              <a:rPr lang="pl-PL" altLang="pl-PL" b="1" dirty="0">
                <a:latin typeface="+mn-lt"/>
              </a:rPr>
            </a:br>
            <a:r>
              <a:rPr lang="pl-PL" altLang="pl-PL" sz="1200" dirty="0">
                <a:solidFill>
                  <a:srgbClr val="FF0000"/>
                </a:solidFill>
                <a:latin typeface="+mn-lt"/>
              </a:rPr>
              <a:t>z wyłączeniem grupy określonej dla trybu konkursowego w poddziałaniu 1.3.1. :</a:t>
            </a:r>
          </a:p>
          <a:p>
            <a:pPr lvl="1"/>
            <a:r>
              <a:rPr lang="pl-PL" altLang="pl-PL" sz="1200" dirty="0">
                <a:solidFill>
                  <a:srgbClr val="FF0000"/>
                </a:solidFill>
                <a:latin typeface="+mn-lt"/>
              </a:rPr>
              <a:t>młodzież z pieczy zastępczej opuszczająca pieczę (do roku po opuszczeniu instytucji pieczy)</a:t>
            </a:r>
          </a:p>
          <a:p>
            <a:pPr lvl="1"/>
            <a:r>
              <a:rPr lang="pl-PL" altLang="pl-PL" sz="1200" dirty="0">
                <a:solidFill>
                  <a:srgbClr val="FF0000"/>
                </a:solidFill>
                <a:latin typeface="+mn-lt"/>
              </a:rPr>
              <a:t>absolwenci młodzieżowych ośrodków wychowawczych i młodzieżowych ośrodków socjoterapii  (do roku po opuszczeniu),</a:t>
            </a:r>
          </a:p>
          <a:p>
            <a:pPr lvl="1"/>
            <a:r>
              <a:rPr lang="pl-PL" altLang="pl-PL" sz="1200" dirty="0">
                <a:solidFill>
                  <a:srgbClr val="FF0000"/>
                </a:solidFill>
                <a:latin typeface="+mn-lt"/>
              </a:rPr>
              <a:t>absolwenci specjalnych ośrodków szkolno-wychowawczych i specjalnych ośrodków wychowawczych  (do roku po opuszczeniu),</a:t>
            </a:r>
          </a:p>
          <a:p>
            <a:pPr lvl="1"/>
            <a:r>
              <a:rPr lang="pl-PL" altLang="pl-PL" sz="1200" dirty="0">
                <a:solidFill>
                  <a:srgbClr val="FF0000"/>
                </a:solidFill>
                <a:latin typeface="+mn-lt"/>
              </a:rPr>
              <a:t>matki przebywające w domach samotnej matki,</a:t>
            </a:r>
          </a:p>
          <a:p>
            <a:r>
              <a:rPr lang="pl-PL" altLang="pl-PL" sz="1200" dirty="0">
                <a:solidFill>
                  <a:srgbClr val="FF0000"/>
                </a:solidFill>
                <a:latin typeface="+mn-lt"/>
              </a:rPr>
              <a:t>           </a:t>
            </a:r>
            <a:r>
              <a:rPr lang="pl-PL" altLang="pl-PL" sz="1200" dirty="0" smtClean="0">
                <a:solidFill>
                  <a:srgbClr val="FF0000"/>
                </a:solidFill>
                <a:latin typeface="+mn-lt"/>
              </a:rPr>
              <a:t>osoby </a:t>
            </a:r>
            <a:r>
              <a:rPr lang="pl-PL" altLang="pl-PL" sz="1200" dirty="0">
                <a:solidFill>
                  <a:srgbClr val="FF0000"/>
                </a:solidFill>
                <a:latin typeface="+mn-lt"/>
              </a:rPr>
              <a:t>młode opuszczające zakłady karne lub areszty śledcze (do roku po opuszczeniu).</a:t>
            </a:r>
          </a:p>
        </p:txBody>
      </p:sp>
    </p:spTree>
    <p:extLst>
      <p:ext uri="{BB962C8B-B14F-4D97-AF65-F5344CB8AC3E}">
        <p14:creationId xmlns:p14="http://schemas.microsoft.com/office/powerpoint/2010/main" val="27985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6" name="Prostokąt 5"/>
          <p:cNvSpPr/>
          <p:nvPr/>
        </p:nvSpPr>
        <p:spPr>
          <a:xfrm>
            <a:off x="319596" y="1162728"/>
            <a:ext cx="86071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F</a:t>
            </a:r>
            <a:r>
              <a:rPr lang="pl-PL" b="1" dirty="0" smtClean="0"/>
              <a:t>ormy </a:t>
            </a:r>
            <a:r>
              <a:rPr lang="pl-PL" b="1" dirty="0"/>
              <a:t>wsparcia możliwe do realizacji w </a:t>
            </a:r>
            <a:r>
              <a:rPr lang="pl-PL" b="1" dirty="0" smtClean="0"/>
              <a:t>projektach konkursowych i pozakonkursowych:</a:t>
            </a:r>
          </a:p>
          <a:p>
            <a:endParaRPr lang="pl-PL" b="1" dirty="0"/>
          </a:p>
          <a:p>
            <a:r>
              <a:rPr lang="pl-PL" b="1" dirty="0">
                <a:latin typeface="+mn-lt"/>
              </a:rPr>
              <a:t>1. </a:t>
            </a:r>
            <a:r>
              <a:rPr lang="pl-PL" b="1" dirty="0" smtClean="0">
                <a:latin typeface="+mn-lt"/>
              </a:rPr>
              <a:t>Instrumenty </a:t>
            </a:r>
            <a:r>
              <a:rPr lang="pl-PL" b="1" dirty="0">
                <a:latin typeface="+mn-lt"/>
              </a:rPr>
              <a:t>i usługi rynku pracy </a:t>
            </a:r>
            <a:r>
              <a:rPr lang="pl-PL" b="1" dirty="0" smtClean="0">
                <a:latin typeface="+mn-lt"/>
              </a:rPr>
              <a:t>służące indywidualizacji </a:t>
            </a:r>
            <a:r>
              <a:rPr lang="pl-PL" b="1" dirty="0">
                <a:latin typeface="+mn-lt"/>
              </a:rPr>
              <a:t>wsparcia oraz pomocy w </a:t>
            </a:r>
            <a:r>
              <a:rPr lang="pl-PL" b="1" dirty="0" smtClean="0">
                <a:latin typeface="+mn-lt"/>
              </a:rPr>
              <a:t>zakresie określenia </a:t>
            </a:r>
            <a:r>
              <a:rPr lang="pl-PL" b="1" dirty="0">
                <a:latin typeface="+mn-lt"/>
              </a:rPr>
              <a:t>ścieżki zawodowej (</a:t>
            </a:r>
            <a:r>
              <a:rPr lang="pl-PL" b="1" dirty="0">
                <a:solidFill>
                  <a:srgbClr val="FF3300"/>
                </a:solidFill>
                <a:latin typeface="+mn-lt"/>
              </a:rPr>
              <a:t>obligatoryjne</a:t>
            </a:r>
            <a:r>
              <a:rPr lang="pl-PL" b="1" dirty="0" smtClean="0">
                <a:latin typeface="+mn-lt"/>
              </a:rPr>
              <a:t>):</a:t>
            </a:r>
            <a:br>
              <a:rPr lang="pl-PL" b="1" dirty="0" smtClean="0">
                <a:latin typeface="+mn-lt"/>
              </a:rPr>
            </a:br>
            <a:endParaRPr lang="pl-PL" b="1" dirty="0">
              <a:latin typeface="+mn-lt"/>
            </a:endParaRPr>
          </a:p>
          <a:p>
            <a:r>
              <a:rPr lang="pl-PL" dirty="0">
                <a:latin typeface="+mn-lt"/>
              </a:rPr>
              <a:t>-</a:t>
            </a:r>
            <a:r>
              <a:rPr lang="pl-PL" dirty="0" smtClean="0">
                <a:latin typeface="+mn-lt"/>
              </a:rPr>
              <a:t> </a:t>
            </a:r>
            <a:r>
              <a:rPr lang="pl-PL" b="1" dirty="0">
                <a:latin typeface="+mn-lt"/>
              </a:rPr>
              <a:t>identyfikacja potrzeb osób młodych </a:t>
            </a:r>
            <a:r>
              <a:rPr lang="pl-PL" b="1" dirty="0" smtClean="0">
                <a:latin typeface="+mn-lt"/>
              </a:rPr>
              <a:t>pozostających bez </a:t>
            </a:r>
            <a:r>
              <a:rPr lang="pl-PL" b="1" dirty="0">
                <a:latin typeface="+mn-lt"/>
              </a:rPr>
              <a:t>zatrudnienia oraz diagnozowanie możliwości </a:t>
            </a:r>
            <a:r>
              <a:rPr lang="pl-PL" b="1" dirty="0" smtClean="0">
                <a:latin typeface="+mn-lt"/>
              </a:rPr>
              <a:t>w zakresie </a:t>
            </a:r>
            <a:r>
              <a:rPr lang="pl-PL" b="1" dirty="0">
                <a:latin typeface="+mn-lt"/>
              </a:rPr>
              <a:t>doskonalenia zawodowego, w </a:t>
            </a:r>
            <a:r>
              <a:rPr lang="pl-PL" b="1" dirty="0" smtClean="0">
                <a:latin typeface="+mn-lt"/>
              </a:rPr>
              <a:t>tym identyfikacja </a:t>
            </a:r>
            <a:r>
              <a:rPr lang="pl-PL" b="1" dirty="0">
                <a:latin typeface="+mn-lt"/>
              </a:rPr>
              <a:t>stopnia oddalenia od rynku </a:t>
            </a:r>
            <a:r>
              <a:rPr lang="pl-PL" b="1" dirty="0" smtClean="0">
                <a:latin typeface="+mn-lt"/>
              </a:rPr>
              <a:t>pracy konkretnej młodej osoby,</a:t>
            </a:r>
            <a:br>
              <a:rPr lang="pl-PL" b="1" dirty="0" smtClean="0">
                <a:latin typeface="+mn-lt"/>
              </a:rPr>
            </a:br>
            <a:endParaRPr lang="pl-PL" b="1" dirty="0">
              <a:latin typeface="+mn-lt"/>
            </a:endParaRPr>
          </a:p>
          <a:p>
            <a:r>
              <a:rPr lang="pl-PL" dirty="0">
                <a:latin typeface="+mn-lt"/>
              </a:rPr>
              <a:t>-</a:t>
            </a:r>
            <a:r>
              <a:rPr lang="pl-PL" dirty="0" smtClean="0">
                <a:latin typeface="+mn-lt"/>
              </a:rPr>
              <a:t> </a:t>
            </a:r>
            <a:r>
              <a:rPr lang="pl-PL" b="1" dirty="0">
                <a:latin typeface="+mn-lt"/>
              </a:rPr>
              <a:t>kompleksowe i indywidualne pośrednictwo </a:t>
            </a:r>
            <a:r>
              <a:rPr lang="pl-PL" b="1" dirty="0" smtClean="0">
                <a:latin typeface="+mn-lt"/>
              </a:rPr>
              <a:t>pracy w </a:t>
            </a:r>
            <a:r>
              <a:rPr lang="pl-PL" b="1" dirty="0">
                <a:latin typeface="+mn-lt"/>
              </a:rPr>
              <a:t>zakresie wyboru zawodu zgodnego </a:t>
            </a:r>
            <a:r>
              <a:rPr lang="pl-PL" b="1" dirty="0" smtClean="0">
                <a:latin typeface="+mn-lt"/>
              </a:rPr>
              <a:t>z kwalifikacjami </a:t>
            </a:r>
            <a:r>
              <a:rPr lang="pl-PL" b="1" dirty="0">
                <a:latin typeface="+mn-lt"/>
              </a:rPr>
              <a:t>i kompetencjami wspieranej </a:t>
            </a:r>
            <a:r>
              <a:rPr lang="pl-PL" b="1" dirty="0" smtClean="0">
                <a:latin typeface="+mn-lt"/>
              </a:rPr>
              <a:t>osoby lub </a:t>
            </a:r>
            <a:r>
              <a:rPr lang="pl-PL" b="1" dirty="0">
                <a:latin typeface="+mn-lt"/>
              </a:rPr>
              <a:t>poradnictwo zawodowe w zakresie </a:t>
            </a:r>
            <a:r>
              <a:rPr lang="pl-PL" b="1" dirty="0" smtClean="0">
                <a:latin typeface="+mn-lt"/>
              </a:rPr>
              <a:t>planowania rozwoju </a:t>
            </a:r>
            <a:r>
              <a:rPr lang="pl-PL" b="1" dirty="0">
                <a:latin typeface="+mn-lt"/>
              </a:rPr>
              <a:t>kariery zawodowej, w tym </a:t>
            </a:r>
            <a:r>
              <a:rPr lang="pl-PL" b="1" dirty="0" smtClean="0">
                <a:latin typeface="+mn-lt"/>
              </a:rPr>
              <a:t>podnoszenia lub </a:t>
            </a:r>
            <a:r>
              <a:rPr lang="pl-PL" b="1" dirty="0">
                <a:latin typeface="+mn-lt"/>
              </a:rPr>
              <a:t>uzupełniania kompetencji i </a:t>
            </a:r>
            <a:r>
              <a:rPr lang="pl-PL" b="1" dirty="0" smtClean="0">
                <a:latin typeface="+mn-lt"/>
              </a:rPr>
              <a:t>kwalifikacji zawodowych,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149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6" name="Prostokąt 5"/>
          <p:cNvSpPr/>
          <p:nvPr/>
        </p:nvSpPr>
        <p:spPr>
          <a:xfrm>
            <a:off x="319596" y="1020685"/>
            <a:ext cx="860717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F</a:t>
            </a:r>
            <a:r>
              <a:rPr lang="pl-PL" b="1" dirty="0" smtClean="0"/>
              <a:t>ormy </a:t>
            </a:r>
            <a:r>
              <a:rPr lang="pl-PL" b="1" dirty="0"/>
              <a:t>wsparcia możliwe do realizacji w </a:t>
            </a:r>
            <a:r>
              <a:rPr lang="pl-PL" b="1" dirty="0" smtClean="0"/>
              <a:t>projektach konkursowych i pozakonkursowych (c.d.):</a:t>
            </a:r>
          </a:p>
          <a:p>
            <a:endParaRPr lang="pl-PL" b="1" dirty="0"/>
          </a:p>
          <a:p>
            <a:r>
              <a:rPr lang="pl-PL" b="1" dirty="0" smtClean="0">
                <a:latin typeface="+mn-lt"/>
              </a:rPr>
              <a:t>2</a:t>
            </a:r>
            <a:r>
              <a:rPr lang="pl-PL" b="1" dirty="0">
                <a:latin typeface="+mn-lt"/>
              </a:rPr>
              <a:t>. Instrumenty i usługi rynku pracy skierowane do </a:t>
            </a:r>
            <a:r>
              <a:rPr lang="pl-PL" b="1" dirty="0" smtClean="0">
                <a:latin typeface="+mn-lt"/>
              </a:rPr>
              <a:t>osób, które </a:t>
            </a:r>
            <a:r>
              <a:rPr lang="pl-PL" b="1" dirty="0">
                <a:latin typeface="+mn-lt"/>
              </a:rPr>
              <a:t>przedwcześnie opuszczają system edukacji </a:t>
            </a:r>
            <a:r>
              <a:rPr lang="pl-PL" b="1" dirty="0" smtClean="0">
                <a:latin typeface="+mn-lt"/>
              </a:rPr>
              <a:t>lub osób</a:t>
            </a:r>
            <a:r>
              <a:rPr lang="pl-PL" b="1" dirty="0">
                <a:latin typeface="+mn-lt"/>
              </a:rPr>
              <a:t>, u których zidentyfikowano </a:t>
            </a:r>
            <a:r>
              <a:rPr lang="pl-PL" b="1" dirty="0" smtClean="0">
                <a:latin typeface="+mn-lt"/>
              </a:rPr>
              <a:t>potrzebę uzupełnienia </a:t>
            </a:r>
            <a:r>
              <a:rPr lang="pl-PL" b="1" dirty="0">
                <a:latin typeface="+mn-lt"/>
              </a:rPr>
              <a:t>lub zdobycia nowych umiejętności </a:t>
            </a:r>
            <a:r>
              <a:rPr lang="pl-PL" b="1" dirty="0" smtClean="0">
                <a:latin typeface="+mn-lt"/>
              </a:rPr>
              <a:t>i kompetencji:</a:t>
            </a:r>
            <a:br>
              <a:rPr lang="pl-PL" b="1" dirty="0" smtClean="0">
                <a:latin typeface="+mn-lt"/>
              </a:rPr>
            </a:br>
            <a:endParaRPr lang="pl-PL" b="1" dirty="0">
              <a:latin typeface="+mn-lt"/>
            </a:endParaRPr>
          </a:p>
          <a:p>
            <a:r>
              <a:rPr lang="pl-PL" dirty="0">
                <a:latin typeface="+mn-lt"/>
              </a:rPr>
              <a:t>-</a:t>
            </a:r>
            <a:r>
              <a:rPr lang="pl-PL" dirty="0" smtClean="0">
                <a:latin typeface="+mn-lt"/>
              </a:rPr>
              <a:t> </a:t>
            </a:r>
            <a:r>
              <a:rPr lang="pl-PL" b="1" dirty="0">
                <a:latin typeface="+mn-lt"/>
              </a:rPr>
              <a:t>kontynuacja nauki dla osób młodych, u </a:t>
            </a:r>
            <a:r>
              <a:rPr lang="pl-PL" b="1" dirty="0" smtClean="0">
                <a:latin typeface="+mn-lt"/>
              </a:rPr>
              <a:t>których zdiagnozowano </a:t>
            </a:r>
            <a:r>
              <a:rPr lang="pl-PL" b="1" dirty="0">
                <a:latin typeface="+mn-lt"/>
              </a:rPr>
              <a:t>potrzebę uzupełnienia </a:t>
            </a:r>
            <a:r>
              <a:rPr lang="pl-PL" b="1" dirty="0" smtClean="0">
                <a:latin typeface="+mn-lt"/>
              </a:rPr>
              <a:t>edukacji formalnej </a:t>
            </a:r>
            <a:r>
              <a:rPr lang="pl-PL" b="1" dirty="0">
                <a:latin typeface="+mn-lt"/>
              </a:rPr>
              <a:t>lub potrzebę potwierdzenia </a:t>
            </a:r>
            <a:r>
              <a:rPr lang="pl-PL" b="1" dirty="0" smtClean="0">
                <a:latin typeface="+mn-lt"/>
              </a:rPr>
              <a:t>kwalifikacji m.in</a:t>
            </a:r>
            <a:r>
              <a:rPr lang="pl-PL" b="1" dirty="0">
                <a:latin typeface="+mn-lt"/>
              </a:rPr>
              <a:t>. poprzez odpowiednie egzaminy</a:t>
            </a:r>
            <a:r>
              <a:rPr lang="pl-PL" b="1" dirty="0" smtClean="0">
                <a:latin typeface="+mn-lt"/>
              </a:rPr>
              <a:t>,</a:t>
            </a:r>
            <a:br>
              <a:rPr lang="pl-PL" b="1" dirty="0" smtClean="0">
                <a:latin typeface="+mn-lt"/>
              </a:rPr>
            </a:br>
            <a:endParaRPr lang="pl-PL" b="1" dirty="0">
              <a:latin typeface="+mn-lt"/>
            </a:endParaRPr>
          </a:p>
          <a:p>
            <a:r>
              <a:rPr lang="pl-PL" b="1" dirty="0" smtClean="0">
                <a:latin typeface="+mn-lt"/>
              </a:rPr>
              <a:t>- nabywanie</a:t>
            </a:r>
            <a:r>
              <a:rPr lang="pl-PL" b="1" dirty="0">
                <a:latin typeface="+mn-lt"/>
              </a:rPr>
              <a:t>, podwyższanie lub </a:t>
            </a:r>
            <a:r>
              <a:rPr lang="pl-PL" b="1" dirty="0" smtClean="0">
                <a:latin typeface="+mn-lt"/>
              </a:rPr>
              <a:t>dostosowywanie kompetencji </a:t>
            </a:r>
            <a:r>
              <a:rPr lang="pl-PL" b="1" dirty="0">
                <a:latin typeface="+mn-lt"/>
              </a:rPr>
              <a:t>i kwalifikacji, niezbędnych na </a:t>
            </a:r>
            <a:r>
              <a:rPr lang="pl-PL" b="1" dirty="0" smtClean="0">
                <a:latin typeface="+mn-lt"/>
              </a:rPr>
              <a:t>rynku pracy </a:t>
            </a:r>
            <a:r>
              <a:rPr lang="pl-PL" b="1" dirty="0">
                <a:latin typeface="+mn-lt"/>
              </a:rPr>
              <a:t>w kontekście zidentyfikowanych </a:t>
            </a:r>
            <a:r>
              <a:rPr lang="pl-PL" b="1" dirty="0" smtClean="0">
                <a:latin typeface="+mn-lt"/>
              </a:rPr>
              <a:t>potrzeb osoby</a:t>
            </a:r>
            <a:r>
              <a:rPr lang="pl-PL" b="1" dirty="0">
                <a:latin typeface="+mn-lt"/>
              </a:rPr>
              <a:t>, której udzielane jest wsparcie, </a:t>
            </a:r>
            <a:r>
              <a:rPr lang="pl-PL" b="1" dirty="0" smtClean="0">
                <a:latin typeface="+mn-lt"/>
              </a:rPr>
              <a:t>m.in. poprzez </a:t>
            </a:r>
            <a:r>
              <a:rPr lang="pl-PL" b="1" dirty="0">
                <a:latin typeface="+mn-lt"/>
              </a:rPr>
              <a:t>wysokiej jakości </a:t>
            </a:r>
            <a:r>
              <a:rPr lang="pl-PL" b="1" dirty="0" smtClean="0">
                <a:latin typeface="+mn-lt"/>
              </a:rPr>
              <a:t>szkolenia. </a:t>
            </a:r>
          </a:p>
          <a:p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697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6" name="Prostokąt 5"/>
          <p:cNvSpPr/>
          <p:nvPr/>
        </p:nvSpPr>
        <p:spPr>
          <a:xfrm>
            <a:off x="319596" y="1020685"/>
            <a:ext cx="860717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F</a:t>
            </a:r>
            <a:r>
              <a:rPr lang="pl-PL" b="1" dirty="0" smtClean="0"/>
              <a:t>ormy </a:t>
            </a:r>
            <a:r>
              <a:rPr lang="pl-PL" b="1" dirty="0"/>
              <a:t>wsparcia możliwe do realizacji w </a:t>
            </a:r>
            <a:r>
              <a:rPr lang="pl-PL" b="1" dirty="0" smtClean="0"/>
              <a:t>projektach </a:t>
            </a:r>
            <a:r>
              <a:rPr lang="pl-PL" b="1" dirty="0"/>
              <a:t>konkursowych i pozakonkursowych (c.d.):</a:t>
            </a:r>
            <a:endParaRPr lang="pl-PL" b="1" dirty="0" smtClean="0"/>
          </a:p>
          <a:p>
            <a:endParaRPr lang="pl-PL" b="1" dirty="0"/>
          </a:p>
          <a:p>
            <a:r>
              <a:rPr lang="pl-PL" b="1" dirty="0">
                <a:latin typeface="+mn-lt"/>
              </a:rPr>
              <a:t>3. Instrumenty i usługi rynku pracy służące </a:t>
            </a:r>
            <a:r>
              <a:rPr lang="pl-PL" b="1" dirty="0" smtClean="0">
                <a:latin typeface="+mn-lt"/>
              </a:rPr>
              <a:t>zdobyciu doświadczenia </a:t>
            </a:r>
            <a:r>
              <a:rPr lang="pl-PL" b="1" dirty="0">
                <a:latin typeface="+mn-lt"/>
              </a:rPr>
              <a:t>zawodowego wymaganego </a:t>
            </a:r>
            <a:r>
              <a:rPr lang="pl-PL" b="1" dirty="0" smtClean="0">
                <a:latin typeface="+mn-lt"/>
              </a:rPr>
              <a:t>przez pracodawców:</a:t>
            </a:r>
            <a:br>
              <a:rPr lang="pl-PL" b="1" dirty="0" smtClean="0">
                <a:latin typeface="+mn-lt"/>
              </a:rPr>
            </a:br>
            <a:endParaRPr lang="pl-PL" b="1" dirty="0">
              <a:latin typeface="+mn-lt"/>
            </a:endParaRPr>
          </a:p>
          <a:p>
            <a:pPr marL="285750" indent="-285750">
              <a:buFontTx/>
              <a:buChar char="-"/>
            </a:pPr>
            <a:r>
              <a:rPr lang="pl-PL" b="1" dirty="0" smtClean="0">
                <a:latin typeface="+mn-lt"/>
              </a:rPr>
              <a:t>nabywanie </a:t>
            </a:r>
            <a:r>
              <a:rPr lang="pl-PL" b="1" dirty="0">
                <a:latin typeface="+mn-lt"/>
              </a:rPr>
              <a:t>lub uzupełnianie </a:t>
            </a:r>
            <a:r>
              <a:rPr lang="pl-PL" b="1" dirty="0" smtClean="0">
                <a:latin typeface="+mn-lt"/>
              </a:rPr>
              <a:t>doświadczenia </a:t>
            </a:r>
            <a:r>
              <a:rPr lang="pl-PL" b="1" dirty="0">
                <a:latin typeface="+mn-lt"/>
              </a:rPr>
              <a:t>zawodowego oraz </a:t>
            </a:r>
            <a:r>
              <a:rPr lang="pl-PL" b="1" dirty="0" smtClean="0">
                <a:latin typeface="+mn-lt"/>
              </a:rPr>
              <a:t>praktycznych umiejętności w zakresie </a:t>
            </a:r>
            <a:r>
              <a:rPr lang="pl-PL" b="1" dirty="0">
                <a:latin typeface="+mn-lt"/>
              </a:rPr>
              <a:t>wykonywania danego zawodu, </a:t>
            </a:r>
            <a:r>
              <a:rPr lang="pl-PL" b="1" dirty="0" smtClean="0">
                <a:latin typeface="+mn-lt"/>
              </a:rPr>
              <a:t>m.in. poprzez </a:t>
            </a:r>
            <a:r>
              <a:rPr lang="pl-PL" b="1" dirty="0">
                <a:latin typeface="+mn-lt"/>
              </a:rPr>
              <a:t>staże i </a:t>
            </a:r>
            <a:r>
              <a:rPr lang="pl-PL" b="1" dirty="0" smtClean="0">
                <a:latin typeface="+mn-lt"/>
              </a:rPr>
              <a:t>praktyki,</a:t>
            </a:r>
          </a:p>
          <a:p>
            <a:r>
              <a:rPr lang="pl-PL" b="1" dirty="0" smtClean="0">
                <a:latin typeface="+mn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b="1" dirty="0">
              <a:latin typeface="+mn-lt"/>
            </a:endParaRPr>
          </a:p>
          <a:p>
            <a:r>
              <a:rPr lang="pl-PL" dirty="0">
                <a:latin typeface="+mn-lt"/>
              </a:rPr>
              <a:t>-</a:t>
            </a:r>
            <a:r>
              <a:rPr lang="pl-PL" dirty="0" smtClean="0">
                <a:latin typeface="+mn-lt"/>
              </a:rPr>
              <a:t>     </a:t>
            </a:r>
            <a:r>
              <a:rPr lang="pl-PL" b="1" dirty="0" smtClean="0">
                <a:latin typeface="+mn-lt"/>
              </a:rPr>
              <a:t>wsparcie </a:t>
            </a:r>
            <a:r>
              <a:rPr lang="pl-PL" b="1" dirty="0">
                <a:latin typeface="+mn-lt"/>
              </a:rPr>
              <a:t>zatrudnienia osoby młodej </a:t>
            </a:r>
            <a:r>
              <a:rPr lang="pl-PL" b="1" dirty="0" smtClean="0">
                <a:latin typeface="+mn-lt"/>
              </a:rPr>
              <a:t>u przedsiębiorcy </a:t>
            </a:r>
            <a:r>
              <a:rPr lang="pl-PL" b="1" dirty="0">
                <a:latin typeface="+mn-lt"/>
              </a:rPr>
              <a:t>lub innego pracodawcy,  </a:t>
            </a:r>
            <a:r>
              <a:rPr lang="pl-PL" b="1" dirty="0" smtClean="0">
                <a:latin typeface="+mn-lt"/>
              </a:rPr>
              <a:t>  stanowiące zachętę </a:t>
            </a:r>
            <a:r>
              <a:rPr lang="pl-PL" b="1" dirty="0">
                <a:latin typeface="+mn-lt"/>
              </a:rPr>
              <a:t>do zatrudnienia, m.in. poprzez </a:t>
            </a:r>
            <a:r>
              <a:rPr lang="pl-PL" b="1" dirty="0" smtClean="0">
                <a:latin typeface="+mn-lt"/>
              </a:rPr>
              <a:t>pokrycie kosztów </a:t>
            </a:r>
            <a:r>
              <a:rPr lang="pl-PL" b="1" dirty="0">
                <a:latin typeface="+mn-lt"/>
              </a:rPr>
              <a:t>subsydiowania zatrudnienia dla osób, </a:t>
            </a:r>
            <a:r>
              <a:rPr lang="pl-PL" b="1" dirty="0" smtClean="0">
                <a:latin typeface="+mn-lt"/>
              </a:rPr>
              <a:t>u których </a:t>
            </a:r>
            <a:r>
              <a:rPr lang="pl-PL" b="1" dirty="0">
                <a:latin typeface="+mn-lt"/>
              </a:rPr>
              <a:t>zidentyfikowano adekwatność tej </a:t>
            </a:r>
            <a:r>
              <a:rPr lang="pl-PL" b="1" dirty="0" smtClean="0">
                <a:latin typeface="+mn-lt"/>
              </a:rPr>
              <a:t>formy wsparcia</a:t>
            </a:r>
            <a:r>
              <a:rPr lang="pl-PL" b="1" dirty="0">
                <a:latin typeface="+mn-lt"/>
              </a:rPr>
              <a:t>, refundację wyposażenia lub </a:t>
            </a:r>
            <a:r>
              <a:rPr lang="pl-PL" b="1" dirty="0" smtClean="0">
                <a:latin typeface="+mn-lt"/>
              </a:rPr>
              <a:t>doposażenia stanowiska </a:t>
            </a:r>
            <a:r>
              <a:rPr lang="pl-PL" b="1" dirty="0">
                <a:latin typeface="+mn-lt"/>
              </a:rPr>
              <a:t>pracy </a:t>
            </a:r>
            <a:r>
              <a:rPr lang="pl-PL" b="1" dirty="0" smtClean="0">
                <a:latin typeface="+mn-lt"/>
              </a:rPr>
              <a:t>(</a:t>
            </a:r>
            <a:r>
              <a:rPr lang="pl-PL" b="1" dirty="0">
                <a:latin typeface="+mn-lt"/>
              </a:rPr>
              <a:t>wyłącznie w połączeniu </a:t>
            </a:r>
            <a:r>
              <a:rPr lang="pl-PL" b="1" dirty="0" smtClean="0">
                <a:latin typeface="+mn-lt"/>
              </a:rPr>
              <a:t/>
            </a:r>
            <a:br>
              <a:rPr lang="pl-PL" b="1" dirty="0" smtClean="0">
                <a:latin typeface="+mn-lt"/>
              </a:rPr>
            </a:br>
            <a:r>
              <a:rPr lang="pl-PL" b="1" dirty="0" smtClean="0">
                <a:latin typeface="+mn-lt"/>
              </a:rPr>
              <a:t>z subsydiowanym </a:t>
            </a:r>
            <a:r>
              <a:rPr lang="pl-PL" b="1" dirty="0">
                <a:latin typeface="+mn-lt"/>
              </a:rPr>
              <a:t>zatrudnieniem</a:t>
            </a:r>
            <a:r>
              <a:rPr lang="pl-PL" b="1" dirty="0" smtClean="0">
                <a:latin typeface="+mn-lt"/>
              </a:rPr>
              <a:t>).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62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6" name="Prostokąt 5"/>
          <p:cNvSpPr/>
          <p:nvPr/>
        </p:nvSpPr>
        <p:spPr>
          <a:xfrm>
            <a:off x="319596" y="1020685"/>
            <a:ext cx="860717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F</a:t>
            </a:r>
            <a:r>
              <a:rPr lang="pl-PL" b="1" dirty="0" smtClean="0"/>
              <a:t>ormy </a:t>
            </a:r>
            <a:r>
              <a:rPr lang="pl-PL" b="1" dirty="0"/>
              <a:t>wsparcia możliwe do realizacji w </a:t>
            </a:r>
            <a:r>
              <a:rPr lang="pl-PL" b="1" dirty="0" smtClean="0"/>
              <a:t>projektach </a:t>
            </a:r>
            <a:r>
              <a:rPr lang="pl-PL" b="1" dirty="0"/>
              <a:t>konkursowych i pozakonkursowych (c.d</a:t>
            </a:r>
            <a:r>
              <a:rPr lang="pl-PL" b="1" dirty="0" smtClean="0"/>
              <a:t>.):</a:t>
            </a:r>
            <a:br>
              <a:rPr lang="pl-PL" b="1" dirty="0" smtClean="0"/>
            </a:br>
            <a:endParaRPr lang="pl-PL" b="1" dirty="0" smtClean="0"/>
          </a:p>
          <a:p>
            <a:endParaRPr lang="pl-PL" b="1" dirty="0"/>
          </a:p>
          <a:p>
            <a:r>
              <a:rPr lang="pl-PL" b="1" dirty="0" smtClean="0">
                <a:latin typeface="+mn-lt"/>
              </a:rPr>
              <a:t>4</a:t>
            </a:r>
            <a:r>
              <a:rPr lang="pl-PL" b="1" dirty="0">
                <a:latin typeface="+mn-lt"/>
              </a:rPr>
              <a:t>. Instrumenty i usługi rynku pracy służące </a:t>
            </a:r>
            <a:r>
              <a:rPr lang="pl-PL" b="1" dirty="0" smtClean="0">
                <a:latin typeface="+mn-lt"/>
              </a:rPr>
              <a:t>wsparciu mobilności </a:t>
            </a:r>
            <a:r>
              <a:rPr lang="pl-PL" b="1" dirty="0">
                <a:latin typeface="+mn-lt"/>
              </a:rPr>
              <a:t>międzysektorowej i </a:t>
            </a:r>
            <a:r>
              <a:rPr lang="pl-PL" b="1" dirty="0" smtClean="0">
                <a:latin typeface="+mn-lt"/>
              </a:rPr>
              <a:t>geograficznej (uwzględniając </a:t>
            </a:r>
            <a:r>
              <a:rPr lang="pl-PL" b="1" dirty="0">
                <a:latin typeface="+mn-lt"/>
              </a:rPr>
              <a:t>mobilność zawodową na </a:t>
            </a:r>
            <a:r>
              <a:rPr lang="pl-PL" b="1" dirty="0" smtClean="0">
                <a:latin typeface="+mn-lt"/>
              </a:rPr>
              <a:t>europejskim rynku </a:t>
            </a:r>
            <a:r>
              <a:rPr lang="pl-PL" b="1" dirty="0">
                <a:latin typeface="+mn-lt"/>
              </a:rPr>
              <a:t>pracy za pośrednictwem sieci EURES</a:t>
            </a:r>
            <a:r>
              <a:rPr lang="pl-PL" b="1" dirty="0" smtClean="0">
                <a:latin typeface="+mn-lt"/>
              </a:rPr>
              <a:t>):</a:t>
            </a:r>
            <a:br>
              <a:rPr lang="pl-PL" b="1" dirty="0" smtClean="0">
                <a:latin typeface="+mn-lt"/>
              </a:rPr>
            </a:br>
            <a:endParaRPr lang="pl-PL" b="1" dirty="0">
              <a:latin typeface="+mn-lt"/>
            </a:endParaRPr>
          </a:p>
          <a:p>
            <a:r>
              <a:rPr lang="pl-PL" dirty="0">
                <a:latin typeface="+mn-lt"/>
              </a:rPr>
              <a:t>-</a:t>
            </a:r>
            <a:r>
              <a:rPr lang="pl-PL" dirty="0" smtClean="0">
                <a:latin typeface="+mn-lt"/>
              </a:rPr>
              <a:t> </a:t>
            </a:r>
            <a:r>
              <a:rPr lang="pl-PL" b="1" dirty="0">
                <a:latin typeface="+mn-lt"/>
              </a:rPr>
              <a:t>wsparcie mobilności międzysektorowej dla </a:t>
            </a:r>
            <a:r>
              <a:rPr lang="pl-PL" b="1" dirty="0" smtClean="0">
                <a:latin typeface="+mn-lt"/>
              </a:rPr>
              <a:t>osób, które </a:t>
            </a:r>
            <a:r>
              <a:rPr lang="pl-PL" b="1" dirty="0">
                <a:latin typeface="+mn-lt"/>
              </a:rPr>
              <a:t>mają trudności ze znalezieniem </a:t>
            </a:r>
            <a:r>
              <a:rPr lang="pl-PL" b="1" dirty="0" smtClean="0">
                <a:latin typeface="+mn-lt"/>
              </a:rPr>
              <a:t>zatrudnienia w </a:t>
            </a:r>
            <a:r>
              <a:rPr lang="pl-PL" b="1" dirty="0">
                <a:latin typeface="+mn-lt"/>
              </a:rPr>
              <a:t>sektorze lub branży, m.in. poprzez zmianę </a:t>
            </a:r>
            <a:r>
              <a:rPr lang="pl-PL" b="1" dirty="0" smtClean="0">
                <a:latin typeface="+mn-lt"/>
              </a:rPr>
              <a:t>lub uzupełnienie </a:t>
            </a:r>
            <a:r>
              <a:rPr lang="pl-PL" b="1" dirty="0">
                <a:latin typeface="+mn-lt"/>
              </a:rPr>
              <a:t>kompetencji lub </a:t>
            </a:r>
            <a:r>
              <a:rPr lang="pl-PL" b="1" dirty="0" smtClean="0">
                <a:latin typeface="+mn-lt"/>
              </a:rPr>
              <a:t>kwalifikacji pozwalających </a:t>
            </a:r>
            <a:r>
              <a:rPr lang="pl-PL" b="1" dirty="0">
                <a:latin typeface="+mn-lt"/>
              </a:rPr>
              <a:t>na podjęcie zatrudnienia w </a:t>
            </a:r>
            <a:r>
              <a:rPr lang="pl-PL" b="1" dirty="0" smtClean="0">
                <a:latin typeface="+mn-lt"/>
              </a:rPr>
              <a:t>innym sektorze</a:t>
            </a:r>
            <a:r>
              <a:rPr lang="pl-PL" b="1" dirty="0">
                <a:latin typeface="+mn-lt"/>
              </a:rPr>
              <a:t>, min. poprzez praktyki, staże i </a:t>
            </a:r>
            <a:r>
              <a:rPr lang="pl-PL" b="1" dirty="0" smtClean="0">
                <a:latin typeface="+mn-lt"/>
              </a:rPr>
              <a:t>szkolenia, spełniające </a:t>
            </a:r>
            <a:r>
              <a:rPr lang="pl-PL" b="1" dirty="0">
                <a:latin typeface="+mn-lt"/>
              </a:rPr>
              <a:t>standardy wyznaczone dla tych </a:t>
            </a:r>
            <a:r>
              <a:rPr lang="pl-PL" b="1" dirty="0" smtClean="0">
                <a:latin typeface="+mn-lt"/>
              </a:rPr>
              <a:t>usług,</a:t>
            </a:r>
            <a:br>
              <a:rPr lang="pl-PL" b="1" dirty="0" smtClean="0">
                <a:latin typeface="+mn-lt"/>
              </a:rPr>
            </a:br>
            <a:endParaRPr lang="pl-PL" b="1" dirty="0">
              <a:latin typeface="+mn-lt"/>
            </a:endParaRPr>
          </a:p>
          <a:p>
            <a:r>
              <a:rPr lang="pl-PL" dirty="0">
                <a:latin typeface="+mn-lt"/>
              </a:rPr>
              <a:t>-</a:t>
            </a:r>
            <a:r>
              <a:rPr lang="pl-PL" dirty="0" smtClean="0">
                <a:latin typeface="+mn-lt"/>
              </a:rPr>
              <a:t> </a:t>
            </a:r>
            <a:r>
              <a:rPr lang="pl-PL" b="1" dirty="0">
                <a:latin typeface="+mn-lt"/>
              </a:rPr>
              <a:t>wsparcie mobilności geograficznej dla </a:t>
            </a:r>
            <a:r>
              <a:rPr lang="pl-PL" b="1" dirty="0" smtClean="0">
                <a:latin typeface="+mn-lt"/>
              </a:rPr>
              <a:t>osób młodych</a:t>
            </a:r>
            <a:r>
              <a:rPr lang="pl-PL" b="1" dirty="0">
                <a:latin typeface="+mn-lt"/>
              </a:rPr>
              <a:t>, u których zidentyfikowano problem </a:t>
            </a:r>
            <a:r>
              <a:rPr lang="pl-PL" b="1" dirty="0" smtClean="0">
                <a:latin typeface="+mn-lt"/>
              </a:rPr>
              <a:t>z zatrudnieniem </a:t>
            </a:r>
            <a:r>
              <a:rPr lang="pl-PL" b="1" dirty="0">
                <a:latin typeface="+mn-lt"/>
              </a:rPr>
              <a:t>w miejscu zamieszkania, </a:t>
            </a:r>
            <a:r>
              <a:rPr lang="pl-PL" b="1" dirty="0" smtClean="0">
                <a:latin typeface="+mn-lt"/>
              </a:rPr>
              <a:t>m.in. poprzez </a:t>
            </a:r>
            <a:r>
              <a:rPr lang="pl-PL" b="1" dirty="0">
                <a:latin typeface="+mn-lt"/>
              </a:rPr>
              <a:t>pokrycie kosztów dojazdu do pracy </a:t>
            </a:r>
            <a:r>
              <a:rPr lang="pl-PL" b="1" dirty="0" smtClean="0">
                <a:latin typeface="+mn-lt"/>
              </a:rPr>
              <a:t>lub wstępnego </a:t>
            </a:r>
            <a:r>
              <a:rPr lang="pl-PL" b="1" dirty="0">
                <a:latin typeface="+mn-lt"/>
              </a:rPr>
              <a:t>zagospodarowania w nowym </a:t>
            </a:r>
            <a:r>
              <a:rPr lang="pl-PL" b="1" dirty="0" smtClean="0">
                <a:latin typeface="+mn-lt"/>
              </a:rPr>
              <a:t>miejscu zamieszkania</a:t>
            </a:r>
            <a:r>
              <a:rPr lang="pl-PL" b="1" dirty="0">
                <a:latin typeface="+mn-lt"/>
              </a:rPr>
              <a:t>, m.in. poprzez finansowanie </a:t>
            </a:r>
            <a:r>
              <a:rPr lang="pl-PL" b="1" dirty="0" smtClean="0">
                <a:latin typeface="+mn-lt"/>
              </a:rPr>
              <a:t>kosztów dojazdu</a:t>
            </a:r>
            <a:r>
              <a:rPr lang="pl-PL" b="1" dirty="0">
                <a:latin typeface="+mn-lt"/>
              </a:rPr>
              <a:t>, zapewnienie środków na </a:t>
            </a:r>
            <a:r>
              <a:rPr lang="pl-PL" b="1" dirty="0" smtClean="0">
                <a:latin typeface="+mn-lt"/>
              </a:rPr>
              <a:t>zasiedlenie.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649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6" name="Prostokąt 5"/>
          <p:cNvSpPr/>
          <p:nvPr/>
        </p:nvSpPr>
        <p:spPr>
          <a:xfrm>
            <a:off x="319596" y="1020685"/>
            <a:ext cx="860717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F</a:t>
            </a:r>
            <a:r>
              <a:rPr lang="pl-PL" b="1" dirty="0" smtClean="0"/>
              <a:t>ormy </a:t>
            </a:r>
            <a:r>
              <a:rPr lang="pl-PL" b="1" dirty="0"/>
              <a:t>wsparcia możliwe do realizacji w </a:t>
            </a:r>
            <a:r>
              <a:rPr lang="pl-PL" b="1" dirty="0" smtClean="0"/>
              <a:t>projektach </a:t>
            </a:r>
            <a:r>
              <a:rPr lang="pl-PL" b="1" dirty="0"/>
              <a:t>konkursowych i pozakonkursowych (c.d.):</a:t>
            </a:r>
            <a:endParaRPr lang="pl-PL" b="1" dirty="0" smtClean="0"/>
          </a:p>
          <a:p>
            <a:endParaRPr lang="pl-PL" b="1" dirty="0"/>
          </a:p>
          <a:p>
            <a:r>
              <a:rPr lang="pl-PL" b="1" dirty="0">
                <a:latin typeface="+mn-lt"/>
              </a:rPr>
              <a:t>5. Instrumenty i usługi rynku pracy skierowane do </a:t>
            </a:r>
            <a:r>
              <a:rPr lang="pl-PL" b="1" dirty="0" smtClean="0">
                <a:latin typeface="+mn-lt"/>
              </a:rPr>
              <a:t>osób niepełnosprawnych:</a:t>
            </a:r>
            <a:br>
              <a:rPr lang="pl-PL" b="1" dirty="0" smtClean="0">
                <a:latin typeface="+mn-lt"/>
              </a:rPr>
            </a:br>
            <a:endParaRPr lang="pl-PL" b="1" dirty="0">
              <a:latin typeface="+mn-lt"/>
            </a:endParaRPr>
          </a:p>
          <a:p>
            <a:r>
              <a:rPr lang="pl-PL" dirty="0">
                <a:latin typeface="+mn-lt"/>
              </a:rPr>
              <a:t>-</a:t>
            </a:r>
            <a:r>
              <a:rPr lang="pl-PL" dirty="0" smtClean="0">
                <a:latin typeface="+mn-lt"/>
              </a:rPr>
              <a:t> </a:t>
            </a:r>
            <a:r>
              <a:rPr lang="pl-PL" b="1" dirty="0">
                <a:latin typeface="+mn-lt"/>
              </a:rPr>
              <a:t>niwelowanie barier jakie napotykają osoby </a:t>
            </a:r>
            <a:r>
              <a:rPr lang="pl-PL" b="1" dirty="0" smtClean="0">
                <a:latin typeface="+mn-lt"/>
              </a:rPr>
              <a:t>młode niepełnosprawne </a:t>
            </a:r>
            <a:r>
              <a:rPr lang="pl-PL" b="1" dirty="0">
                <a:latin typeface="+mn-lt"/>
              </a:rPr>
              <a:t>w zakresie zdobycia i </a:t>
            </a:r>
            <a:r>
              <a:rPr lang="pl-PL" b="1" dirty="0" smtClean="0">
                <a:latin typeface="+mn-lt"/>
              </a:rPr>
              <a:t>utrzymania zatrudnienia</a:t>
            </a:r>
            <a:r>
              <a:rPr lang="pl-PL" b="1" dirty="0">
                <a:latin typeface="+mn-lt"/>
              </a:rPr>
              <a:t>, m.in. poprzez finansowanie </a:t>
            </a:r>
            <a:r>
              <a:rPr lang="pl-PL" b="1" dirty="0" smtClean="0">
                <a:latin typeface="+mn-lt"/>
              </a:rPr>
              <a:t>pracy asystenta </a:t>
            </a:r>
            <a:r>
              <a:rPr lang="pl-PL" b="1" dirty="0">
                <a:latin typeface="+mn-lt"/>
              </a:rPr>
              <a:t>osoby niepełnosprawnej, którego </a:t>
            </a:r>
            <a:r>
              <a:rPr lang="pl-PL" b="1" dirty="0" smtClean="0">
                <a:latin typeface="+mn-lt"/>
              </a:rPr>
              <a:t>praca spełnia </a:t>
            </a:r>
            <a:r>
              <a:rPr lang="pl-PL" b="1" dirty="0">
                <a:latin typeface="+mn-lt"/>
              </a:rPr>
              <a:t>standardy wyznaczone dla takiej usługi i</a:t>
            </a:r>
          </a:p>
          <a:p>
            <a:r>
              <a:rPr lang="pl-PL" b="1" dirty="0">
                <a:latin typeface="+mn-lt"/>
              </a:rPr>
              <a:t>doposażenie stanowiska pracy do potrzeb </a:t>
            </a:r>
            <a:r>
              <a:rPr lang="pl-PL" b="1" dirty="0" smtClean="0">
                <a:latin typeface="+mn-lt"/>
              </a:rPr>
              <a:t>osób niepełnosprawnych</a:t>
            </a:r>
            <a:r>
              <a:rPr lang="pl-PL" b="1" dirty="0">
                <a:latin typeface="+mn-lt"/>
              </a:rPr>
              <a:t>.</a:t>
            </a:r>
          </a:p>
          <a:p>
            <a:endParaRPr lang="pl-PL" b="1" dirty="0" smtClean="0">
              <a:latin typeface="+mn-lt"/>
            </a:endParaRPr>
          </a:p>
          <a:p>
            <a:endParaRPr lang="pl-PL" b="1" dirty="0">
              <a:latin typeface="+mn-lt"/>
            </a:endParaRPr>
          </a:p>
          <a:p>
            <a:endParaRPr lang="pl-PL" b="1" dirty="0" smtClean="0">
              <a:latin typeface="+mn-lt"/>
            </a:endParaRPr>
          </a:p>
          <a:p>
            <a:r>
              <a:rPr lang="pl-PL" b="1" dirty="0" smtClean="0">
                <a:latin typeface="+mn-lt"/>
              </a:rPr>
              <a:t>6</a:t>
            </a:r>
            <a:r>
              <a:rPr lang="pl-PL" b="1" dirty="0">
                <a:latin typeface="+mn-lt"/>
              </a:rPr>
              <a:t>. Instrumenty i usługi rynku pracy służące </a:t>
            </a:r>
            <a:r>
              <a:rPr lang="pl-PL" b="1" dirty="0" smtClean="0">
                <a:latin typeface="+mn-lt"/>
              </a:rPr>
              <a:t>rozwojowi przedsiębiorczości </a:t>
            </a:r>
            <a:r>
              <a:rPr lang="pl-PL" b="1" dirty="0">
                <a:latin typeface="+mn-lt"/>
              </a:rPr>
              <a:t>i samozatrudnienia</a:t>
            </a:r>
            <a:r>
              <a:rPr lang="pl-PL" b="1" dirty="0" smtClean="0">
                <a:latin typeface="+mn-lt"/>
              </a:rPr>
              <a:t>:</a:t>
            </a:r>
            <a:br>
              <a:rPr lang="pl-PL" b="1" dirty="0" smtClean="0">
                <a:latin typeface="+mn-lt"/>
              </a:rPr>
            </a:br>
            <a:endParaRPr lang="pl-PL" b="1" dirty="0">
              <a:latin typeface="+mn-lt"/>
            </a:endParaRPr>
          </a:p>
          <a:p>
            <a:r>
              <a:rPr lang="pl-PL" dirty="0">
                <a:latin typeface="+mn-lt"/>
              </a:rPr>
              <a:t>-</a:t>
            </a:r>
            <a:r>
              <a:rPr lang="pl-PL" dirty="0" smtClean="0">
                <a:latin typeface="+mn-lt"/>
              </a:rPr>
              <a:t> </a:t>
            </a:r>
            <a:r>
              <a:rPr lang="pl-PL" b="1" dirty="0">
                <a:latin typeface="+mn-lt"/>
              </a:rPr>
              <a:t>wsparcie osób młodych w zakładaniu </a:t>
            </a:r>
            <a:r>
              <a:rPr lang="pl-PL" b="1" dirty="0" smtClean="0">
                <a:latin typeface="+mn-lt"/>
              </a:rPr>
              <a:t>i prowadzeniu </a:t>
            </a:r>
            <a:r>
              <a:rPr lang="pl-PL" b="1" dirty="0">
                <a:latin typeface="+mn-lt"/>
              </a:rPr>
              <a:t>własnej działalności gospodarczej</a:t>
            </a:r>
          </a:p>
          <a:p>
            <a:r>
              <a:rPr lang="pl-PL" b="1" dirty="0">
                <a:latin typeface="+mn-lt"/>
              </a:rPr>
              <a:t>poprzez udzielenie pomocy bezzwrotnej (</a:t>
            </a:r>
            <a:r>
              <a:rPr lang="pl-PL" b="1" dirty="0" smtClean="0">
                <a:latin typeface="+mn-lt"/>
              </a:rPr>
              <a:t>dotacji) na </a:t>
            </a:r>
            <a:r>
              <a:rPr lang="pl-PL" b="1" dirty="0">
                <a:latin typeface="+mn-lt"/>
              </a:rPr>
              <a:t>utworzenie przedsiębiorstwa oraz doradztwo </a:t>
            </a:r>
            <a:r>
              <a:rPr lang="pl-PL" b="1" dirty="0" smtClean="0">
                <a:latin typeface="+mn-lt"/>
              </a:rPr>
              <a:t>i szkolenia </a:t>
            </a:r>
            <a:r>
              <a:rPr lang="pl-PL" b="1" dirty="0">
                <a:latin typeface="+mn-lt"/>
              </a:rPr>
              <a:t>umożliwiające uzyskanie wiedzy </a:t>
            </a:r>
            <a:r>
              <a:rPr lang="pl-PL" b="1" dirty="0" smtClean="0">
                <a:latin typeface="+mn-lt"/>
              </a:rPr>
              <a:t>i umiejętności </a:t>
            </a:r>
            <a:r>
              <a:rPr lang="pl-PL" b="1" dirty="0">
                <a:latin typeface="+mn-lt"/>
              </a:rPr>
              <a:t>niezbędnych do podjęcia </a:t>
            </a:r>
            <a:r>
              <a:rPr lang="pl-PL" b="1" dirty="0" smtClean="0">
                <a:latin typeface="+mn-lt"/>
              </a:rPr>
              <a:t>i </a:t>
            </a:r>
            <a:r>
              <a:rPr lang="pl-PL" b="1" dirty="0">
                <a:latin typeface="+mn-lt"/>
              </a:rPr>
              <a:t>prowadzenia działalności gospodarczej, a </a:t>
            </a:r>
            <a:r>
              <a:rPr lang="pl-PL" b="1" dirty="0" smtClean="0">
                <a:latin typeface="+mn-lt"/>
              </a:rPr>
              <a:t>także wsparcie </a:t>
            </a:r>
            <a:r>
              <a:rPr lang="pl-PL" b="1" dirty="0">
                <a:latin typeface="+mn-lt"/>
              </a:rPr>
              <a:t>pomostowe.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20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6" name="Prostokąt 5"/>
          <p:cNvSpPr/>
          <p:nvPr/>
        </p:nvSpPr>
        <p:spPr>
          <a:xfrm>
            <a:off x="319596" y="985169"/>
            <a:ext cx="860717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 smtClean="0"/>
              <a:t>Spotkania informacyjne dla potencjalnych projektodawców związane </a:t>
            </a:r>
            <a:br>
              <a:rPr lang="pl-PL" b="1" dirty="0" smtClean="0"/>
            </a:br>
            <a:r>
              <a:rPr lang="pl-PL" b="1" dirty="0" smtClean="0"/>
              <a:t>z planowanym naborem </a:t>
            </a:r>
            <a:r>
              <a:rPr lang="pl-PL" b="1" dirty="0"/>
              <a:t>wniosków na realizację projektów konkursowych wspierających osoby młode na rynku pracy - województwo dolnośląskie.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sz="1600" dirty="0" smtClean="0"/>
              <a:t>Konkurs </a:t>
            </a:r>
            <a:r>
              <a:rPr lang="pl-PL" sz="1600" dirty="0"/>
              <a:t>nr POWR.01.02.02-IP.10-02-002/15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Działanie </a:t>
            </a:r>
            <a:r>
              <a:rPr lang="pl-PL" sz="1600" dirty="0"/>
              <a:t>1.2 Wsparcie osób młodych pozostających bez pracy na regionalnym rynku pracy – projekty konkursowe,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Poddziałanie </a:t>
            </a:r>
            <a:r>
              <a:rPr lang="pl-PL" sz="1600" dirty="0"/>
              <a:t>nr 1.2.2 Wsparcie udzielane z Inicjatywy na rzecz zatrudnienia ludzi młodych</a:t>
            </a:r>
            <a:endParaRPr lang="pl-PL" sz="1600" dirty="0">
              <a:latin typeface="+mn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319597" y="3409357"/>
            <a:ext cx="8424908" cy="2336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pl-PL" b="1" dirty="0">
                <a:solidFill>
                  <a:srgbClr val="000000"/>
                </a:solidFill>
                <a:latin typeface="Ubuntu Light"/>
              </a:rPr>
              <a:t>02.06.2015r</a:t>
            </a:r>
            <a:r>
              <a:rPr lang="pl-PL" b="1" dirty="0" smtClean="0">
                <a:solidFill>
                  <a:srgbClr val="000000"/>
                </a:solidFill>
                <a:latin typeface="Ubuntu Light"/>
              </a:rPr>
              <a:t>. – Wałbrzych</a:t>
            </a:r>
            <a:r>
              <a:rPr lang="pl-PL" dirty="0" smtClean="0">
                <a:solidFill>
                  <a:srgbClr val="000000"/>
                </a:solidFill>
                <a:latin typeface="Ubuntu Light"/>
              </a:rPr>
              <a:t> -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 </a:t>
            </a:r>
            <a:r>
              <a:rPr lang="pl-PL" u="sng" dirty="0" smtClean="0">
                <a:solidFill>
                  <a:srgbClr val="1256BB"/>
                </a:solidFill>
                <a:latin typeface="Ubuntu Light"/>
              </a:rPr>
              <a:t>zgłoszenia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 </a:t>
            </a:r>
            <a:r>
              <a:rPr lang="pl-PL" dirty="0" smtClean="0">
                <a:solidFill>
                  <a:srgbClr val="000000"/>
                </a:solidFill>
                <a:latin typeface="Ubuntu Light"/>
              </a:rPr>
              <a:t>należy 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przesłać </a:t>
            </a:r>
            <a:r>
              <a:rPr lang="pl-PL" dirty="0">
                <a:solidFill>
                  <a:srgbClr val="0033CC"/>
                </a:solidFill>
                <a:latin typeface="Ubuntu Light"/>
              </a:rPr>
              <a:t>do 27 maja 2015r.</a:t>
            </a:r>
          </a:p>
          <a:p>
            <a:pPr algn="ctr">
              <a:lnSpc>
                <a:spcPts val="2500"/>
              </a:lnSpc>
            </a:pPr>
            <a:r>
              <a:rPr lang="pl-PL" b="1" dirty="0">
                <a:solidFill>
                  <a:srgbClr val="000000"/>
                </a:solidFill>
                <a:latin typeface="Ubuntu Light"/>
              </a:rPr>
              <a:t>09.06.2015r</a:t>
            </a:r>
            <a:r>
              <a:rPr lang="pl-PL" b="1" dirty="0" smtClean="0">
                <a:solidFill>
                  <a:srgbClr val="000000"/>
                </a:solidFill>
                <a:latin typeface="Ubuntu Light"/>
              </a:rPr>
              <a:t>. – Wrocław</a:t>
            </a:r>
            <a:r>
              <a:rPr lang="pl-PL" dirty="0" smtClean="0">
                <a:solidFill>
                  <a:srgbClr val="000000"/>
                </a:solidFill>
                <a:latin typeface="Ubuntu Light"/>
              </a:rPr>
              <a:t> -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 </a:t>
            </a:r>
            <a:r>
              <a:rPr lang="pl-PL" u="sng" dirty="0" smtClean="0">
                <a:solidFill>
                  <a:srgbClr val="1256BB"/>
                </a:solidFill>
                <a:latin typeface="Ubuntu Light"/>
              </a:rPr>
              <a:t>zgłoszenie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 </a:t>
            </a:r>
            <a:r>
              <a:rPr lang="pl-PL" dirty="0" smtClean="0">
                <a:solidFill>
                  <a:srgbClr val="000000"/>
                </a:solidFill>
                <a:latin typeface="Ubuntu Light"/>
              </a:rPr>
              <a:t>należy 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przesłać </a:t>
            </a:r>
            <a:r>
              <a:rPr lang="pl-PL" dirty="0">
                <a:solidFill>
                  <a:srgbClr val="0033CC"/>
                </a:solidFill>
                <a:latin typeface="Ubuntu Light"/>
              </a:rPr>
              <a:t>do 2 czerwca 2015r.</a:t>
            </a:r>
          </a:p>
          <a:p>
            <a:pPr algn="ctr">
              <a:lnSpc>
                <a:spcPts val="2500"/>
              </a:lnSpc>
            </a:pPr>
            <a:r>
              <a:rPr lang="pl-PL" b="1" dirty="0">
                <a:solidFill>
                  <a:srgbClr val="000000"/>
                </a:solidFill>
                <a:latin typeface="Ubuntu Light"/>
              </a:rPr>
              <a:t>10.06.2015r</a:t>
            </a:r>
            <a:r>
              <a:rPr lang="pl-PL" b="1" dirty="0" smtClean="0">
                <a:solidFill>
                  <a:srgbClr val="000000"/>
                </a:solidFill>
                <a:latin typeface="Ubuntu Light"/>
              </a:rPr>
              <a:t>. - Jelenia Góra</a:t>
            </a:r>
            <a:r>
              <a:rPr lang="pl-PL" dirty="0" smtClean="0">
                <a:solidFill>
                  <a:srgbClr val="000000"/>
                </a:solidFill>
                <a:latin typeface="Ubuntu Light"/>
              </a:rPr>
              <a:t> -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 </a:t>
            </a:r>
            <a:r>
              <a:rPr lang="pl-PL" u="sng" dirty="0" smtClean="0">
                <a:solidFill>
                  <a:srgbClr val="1256BB"/>
                </a:solidFill>
                <a:latin typeface="Ubuntu Light"/>
              </a:rPr>
              <a:t>zgłoszenie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 </a:t>
            </a:r>
            <a:r>
              <a:rPr lang="pl-PL" dirty="0" smtClean="0">
                <a:solidFill>
                  <a:srgbClr val="000000"/>
                </a:solidFill>
                <a:latin typeface="Ubuntu Light"/>
              </a:rPr>
              <a:t>należy 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przesłać </a:t>
            </a:r>
            <a:r>
              <a:rPr lang="pl-PL" dirty="0">
                <a:solidFill>
                  <a:srgbClr val="0033CC"/>
                </a:solidFill>
                <a:latin typeface="Ubuntu Light"/>
              </a:rPr>
              <a:t>do 2 czerwca 2015r.</a:t>
            </a:r>
          </a:p>
          <a:p>
            <a:pPr algn="ctr">
              <a:lnSpc>
                <a:spcPts val="2500"/>
              </a:lnSpc>
            </a:pPr>
            <a:r>
              <a:rPr lang="pl-PL" b="1" dirty="0">
                <a:solidFill>
                  <a:srgbClr val="000000"/>
                </a:solidFill>
                <a:latin typeface="Ubuntu Light"/>
              </a:rPr>
              <a:t>12.06.2015r</a:t>
            </a:r>
            <a:r>
              <a:rPr lang="pl-PL" b="1" dirty="0" smtClean="0">
                <a:solidFill>
                  <a:srgbClr val="000000"/>
                </a:solidFill>
                <a:latin typeface="Ubuntu Light"/>
              </a:rPr>
              <a:t>. – Legnica</a:t>
            </a:r>
            <a:r>
              <a:rPr lang="pl-PL" dirty="0" smtClean="0">
                <a:solidFill>
                  <a:srgbClr val="000000"/>
                </a:solidFill>
                <a:latin typeface="Ubuntu Light"/>
              </a:rPr>
              <a:t> -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 </a:t>
            </a:r>
            <a:r>
              <a:rPr lang="pl-PL" u="sng" dirty="0" smtClean="0">
                <a:solidFill>
                  <a:srgbClr val="1256BB"/>
                </a:solidFill>
                <a:latin typeface="Ubuntu Light"/>
              </a:rPr>
              <a:t>zgłoszenie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 </a:t>
            </a:r>
            <a:r>
              <a:rPr lang="pl-PL" dirty="0" smtClean="0">
                <a:solidFill>
                  <a:srgbClr val="000000"/>
                </a:solidFill>
                <a:latin typeface="Ubuntu Light"/>
              </a:rPr>
              <a:t>należy </a:t>
            </a:r>
            <a:r>
              <a:rPr lang="pl-PL" dirty="0">
                <a:solidFill>
                  <a:srgbClr val="000000"/>
                </a:solidFill>
                <a:latin typeface="Ubuntu Light"/>
              </a:rPr>
              <a:t>przesłać do </a:t>
            </a:r>
            <a:r>
              <a:rPr lang="pl-PL" dirty="0">
                <a:solidFill>
                  <a:srgbClr val="0033CC"/>
                </a:solidFill>
                <a:latin typeface="Ubuntu Light"/>
              </a:rPr>
              <a:t>2 czerwca 2015r.</a:t>
            </a:r>
          </a:p>
          <a:p>
            <a:pPr algn="ctr">
              <a:lnSpc>
                <a:spcPts val="2500"/>
              </a:lnSpc>
            </a:pPr>
            <a:r>
              <a:rPr lang="pl-PL" sz="1600" dirty="0">
                <a:solidFill>
                  <a:srgbClr val="000000"/>
                </a:solidFill>
                <a:latin typeface="Ubuntu Light"/>
              </a:rPr>
              <a:t>Osoby zainteresowane uczestnictwem w w/w spotkaniach proszone są </a:t>
            </a:r>
            <a:r>
              <a:rPr lang="pl-PL" sz="1600" dirty="0" smtClean="0">
                <a:solidFill>
                  <a:srgbClr val="000000"/>
                </a:solidFill>
                <a:latin typeface="Ubuntu Light"/>
              </a:rPr>
              <a:t>o </a:t>
            </a:r>
            <a:r>
              <a:rPr lang="pl-PL" sz="1600" dirty="0">
                <a:solidFill>
                  <a:srgbClr val="000000"/>
                </a:solidFill>
                <a:latin typeface="Ubuntu Light"/>
              </a:rPr>
              <a:t>wypełnienie właściwego dla danego spotkania formularza zgłoszeniowego </a:t>
            </a:r>
            <a:r>
              <a:rPr lang="pl-PL" sz="1600" dirty="0" smtClean="0">
                <a:solidFill>
                  <a:srgbClr val="000000"/>
                </a:solidFill>
                <a:latin typeface="Ubuntu Light"/>
              </a:rPr>
              <a:t>i </a:t>
            </a:r>
            <a:r>
              <a:rPr lang="pl-PL" sz="1600" dirty="0">
                <a:solidFill>
                  <a:srgbClr val="000000"/>
                </a:solidFill>
                <a:latin typeface="Ubuntu Light"/>
              </a:rPr>
              <a:t>przesłanie go na </a:t>
            </a:r>
            <a:r>
              <a:rPr lang="pl-PL" sz="1600" dirty="0" smtClean="0">
                <a:solidFill>
                  <a:srgbClr val="000000"/>
                </a:solidFill>
                <a:latin typeface="Ubuntu Light"/>
              </a:rPr>
              <a:t>adres </a:t>
            </a:r>
            <a:br>
              <a:rPr lang="pl-PL" sz="1600" dirty="0" smtClean="0">
                <a:solidFill>
                  <a:srgbClr val="000000"/>
                </a:solidFill>
                <a:latin typeface="Ubuntu Light"/>
              </a:rPr>
            </a:br>
            <a:r>
              <a:rPr lang="pl-PL" sz="1600" dirty="0" smtClean="0">
                <a:solidFill>
                  <a:srgbClr val="000000"/>
                </a:solidFill>
                <a:latin typeface="Ubuntu Light"/>
              </a:rPr>
              <a:t>e-mail: </a:t>
            </a:r>
            <a:r>
              <a:rPr lang="pl-PL" sz="1600" b="1" u="sng" dirty="0" smtClean="0">
                <a:solidFill>
                  <a:srgbClr val="0E4194"/>
                </a:solidFill>
                <a:latin typeface="Ubuntu Light"/>
                <a:hlinkClick r:id="rId5" tooltip="undefined"/>
              </a:rPr>
              <a:t>pawel.pacek@dwup.pl</a:t>
            </a:r>
            <a:endParaRPr lang="pl-PL" sz="1600" b="1" i="0" dirty="0">
              <a:solidFill>
                <a:srgbClr val="0E4194"/>
              </a:solidFill>
              <a:effectLst/>
              <a:latin typeface="Ubuntu Light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321075" y="5967617"/>
            <a:ext cx="8424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 smtClean="0">
                <a:solidFill>
                  <a:srgbClr val="000000"/>
                </a:solidFill>
                <a:latin typeface="Ubuntu Light"/>
              </a:rPr>
              <a:t>Pełna informacja o ww. spotkaniach informacyjnych – </a:t>
            </a:r>
            <a:r>
              <a:rPr lang="pl-PL" b="1" dirty="0" smtClean="0">
                <a:solidFill>
                  <a:srgbClr val="0033CC"/>
                </a:solidFill>
                <a:latin typeface="Ubuntu Light"/>
              </a:rPr>
              <a:t>www.power.dwup.pl/Aktualności </a:t>
            </a:r>
            <a:endParaRPr lang="pl-PL" b="1" dirty="0">
              <a:solidFill>
                <a:srgbClr val="0033CC"/>
              </a:solidFill>
              <a:latin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312434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3719744" y="2787588"/>
            <a:ext cx="444224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Lucida Calligraphy" panose="03010101010101010101" pitchFamily="66" charset="0"/>
              </a:rPr>
              <a:t>Dzi</a:t>
            </a:r>
            <a:r>
              <a:rPr lang="pl-PL" sz="2000" dirty="0" smtClean="0">
                <a:latin typeface="Tempus Sans ITC" panose="04020404030D07020202" pitchFamily="82" charset="0"/>
              </a:rPr>
              <a:t>ę</a:t>
            </a:r>
            <a:r>
              <a:rPr lang="pl-PL" dirty="0" smtClean="0">
                <a:latin typeface="Lucida Calligraphy" panose="03010101010101010101" pitchFamily="66" charset="0"/>
              </a:rPr>
              <a:t>kuj</a:t>
            </a:r>
            <a:r>
              <a:rPr lang="pl-PL" sz="2000" dirty="0" smtClean="0">
                <a:latin typeface="Lucida Calligraphy" panose="03010101010101010101" pitchFamily="66" charset="0"/>
              </a:rPr>
              <a:t>ę</a:t>
            </a:r>
            <a:r>
              <a:rPr lang="pl-PL" dirty="0" smtClean="0">
                <a:latin typeface="Lucida Calligraphy" panose="03010101010101010101" pitchFamily="66" charset="0"/>
              </a:rPr>
              <a:t> za uwag</a:t>
            </a:r>
            <a:r>
              <a:rPr lang="pl-PL" sz="2000" dirty="0" smtClean="0">
                <a:latin typeface="Tempus Sans ITC" panose="04020404030D07020202" pitchFamily="82" charset="0"/>
              </a:rPr>
              <a:t>ę</a:t>
            </a:r>
          </a:p>
          <a:p>
            <a:endParaRPr lang="pl-PL" dirty="0">
              <a:latin typeface="Lucida Calligraphy" panose="03010101010101010101" pitchFamily="66" charset="0"/>
            </a:endParaRPr>
          </a:p>
          <a:p>
            <a:r>
              <a:rPr lang="pl-PL" dirty="0" smtClean="0">
                <a:latin typeface="Lucida Calligraphy" panose="03010101010101010101" pitchFamily="66" charset="0"/>
              </a:rPr>
              <a:t>Lilla Jaro</a:t>
            </a:r>
            <a:r>
              <a:rPr lang="pl-PL" sz="2000" dirty="0" smtClean="0">
                <a:latin typeface="Tempus Sans ITC" panose="04020404030D07020202" pitchFamily="82" charset="0"/>
              </a:rPr>
              <a:t>ń</a:t>
            </a:r>
          </a:p>
          <a:p>
            <a:r>
              <a:rPr lang="pl-PL" dirty="0" smtClean="0">
                <a:latin typeface="Lucida Calligraphy" panose="03010101010101010101" pitchFamily="66" charset="0"/>
              </a:rPr>
              <a:t>Wicedyrektor ds. zarządzania EFS</a:t>
            </a:r>
            <a:endParaRPr lang="pl-PL" dirty="0"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63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8" name="Tytuł 3"/>
          <p:cNvSpPr>
            <a:spLocks noGrp="1"/>
          </p:cNvSpPr>
          <p:nvPr>
            <p:ph type="ctrTitle"/>
          </p:nvPr>
        </p:nvSpPr>
        <p:spPr>
          <a:xfrm>
            <a:off x="228600" y="962026"/>
            <a:ext cx="8677275" cy="542924"/>
          </a:xfrm>
        </p:spPr>
        <p:txBody>
          <a:bodyPr/>
          <a:lstStyle/>
          <a:p>
            <a:r>
              <a:rPr lang="pl-PL" sz="3200" b="1" dirty="0" smtClean="0"/>
              <a:t>PERSPEKTYWA FINANSOWA 2014-2020</a:t>
            </a:r>
          </a:p>
        </p:txBody>
      </p:sp>
      <p:sp>
        <p:nvSpPr>
          <p:cNvPr id="29" name="Podtytuł 13"/>
          <p:cNvSpPr>
            <a:spLocks noGrp="1"/>
          </p:cNvSpPr>
          <p:nvPr>
            <p:ph type="subTitle" idx="1"/>
          </p:nvPr>
        </p:nvSpPr>
        <p:spPr>
          <a:xfrm>
            <a:off x="238125" y="1497013"/>
            <a:ext cx="8639175" cy="1665287"/>
          </a:xfrm>
        </p:spPr>
        <p:txBody>
          <a:bodyPr/>
          <a:lstStyle/>
          <a:p>
            <a:r>
              <a:rPr lang="pl-PL" b="1" dirty="0" smtClean="0"/>
              <a:t>Programy finansowane ze środków EFS</a:t>
            </a:r>
          </a:p>
          <a:p>
            <a:r>
              <a:rPr lang="pl-PL" dirty="0" smtClean="0"/>
              <a:t>Program Operacyjny Wiedza Edukacja Rozwój </a:t>
            </a:r>
            <a:r>
              <a:rPr lang="pl-PL" b="1" dirty="0" smtClean="0">
                <a:solidFill>
                  <a:srgbClr val="DB5F07"/>
                </a:solidFill>
              </a:rPr>
              <a:t>PO WER</a:t>
            </a:r>
            <a:r>
              <a:rPr lang="pl-PL" dirty="0" smtClean="0">
                <a:solidFill>
                  <a:srgbClr val="FF9900"/>
                </a:solidFill>
              </a:rPr>
              <a:t> </a:t>
            </a:r>
            <a:r>
              <a:rPr lang="pl-PL" dirty="0" smtClean="0"/>
              <a:t>(cały)</a:t>
            </a:r>
            <a:br>
              <a:rPr lang="pl-PL" dirty="0" smtClean="0"/>
            </a:br>
            <a:r>
              <a:rPr lang="pl-PL" dirty="0" smtClean="0"/>
              <a:t>Regionalne Programy Operacyjne </a:t>
            </a:r>
            <a:r>
              <a:rPr lang="pl-PL" b="1" dirty="0" smtClean="0">
                <a:solidFill>
                  <a:srgbClr val="014494"/>
                </a:solidFill>
              </a:rPr>
              <a:t>RPO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2200" dirty="0" smtClean="0"/>
              <a:t>(w części dot. obszarów: Rynku Pracy, Włączenia Społecznego i Edukacji)</a:t>
            </a:r>
            <a:endParaRPr lang="pl-PL" sz="2200" dirty="0"/>
          </a:p>
        </p:txBody>
      </p:sp>
      <p:sp>
        <p:nvSpPr>
          <p:cNvPr id="30" name="Podtytuł 13"/>
          <p:cNvSpPr txBox="1">
            <a:spLocks/>
          </p:cNvSpPr>
          <p:nvPr/>
        </p:nvSpPr>
        <p:spPr bwMode="auto">
          <a:xfrm>
            <a:off x="238125" y="3430588"/>
            <a:ext cx="86487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Alokacja środków EFS na realizację wsparcia w regionie</a:t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pl-PL" sz="2400" b="1" dirty="0" smtClean="0">
                <a:latin typeface="+mn-lt"/>
              </a:rPr>
              <a:t>680 177 024 Euro</a:t>
            </a:r>
            <a:endParaRPr kumimoji="0" lang="pl-PL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Podtytuł 13"/>
          <p:cNvSpPr txBox="1">
            <a:spLocks/>
          </p:cNvSpPr>
          <p:nvPr/>
        </p:nvSpPr>
        <p:spPr bwMode="auto">
          <a:xfrm>
            <a:off x="238125" y="4697413"/>
            <a:ext cx="8648699" cy="17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Alokacja środków EFS w DWUP na realizację wsparcia w </a:t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pl-PL" sz="2400" b="1" dirty="0" smtClean="0">
                <a:solidFill>
                  <a:srgbClr val="008000"/>
                </a:solidFill>
                <a:latin typeface="+mn-lt"/>
              </a:rPr>
              <a:t>471 708 043 Euro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pl-PL" sz="2400" dirty="0" smtClean="0">
                <a:latin typeface="+mn-lt"/>
              </a:rPr>
              <a:t>w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tym w ramach PO WER </a:t>
            </a: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125 746 541 Euro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pl-PL" sz="2400" dirty="0" smtClean="0">
                <a:latin typeface="+mn-lt"/>
              </a:rPr>
              <a:t>w tym w ramach PRO WD </a:t>
            </a:r>
            <a:r>
              <a:rPr lang="pl-PL" sz="2400" b="1" dirty="0" smtClean="0">
                <a:solidFill>
                  <a:srgbClr val="0033CC"/>
                </a:solidFill>
                <a:latin typeface="+mn-lt"/>
              </a:rPr>
              <a:t>345 961 502 Euro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Podtytuł 13"/>
          <p:cNvSpPr>
            <a:spLocks noGrp="1"/>
          </p:cNvSpPr>
          <p:nvPr>
            <p:ph type="subTitle" idx="1"/>
          </p:nvPr>
        </p:nvSpPr>
        <p:spPr>
          <a:xfrm>
            <a:off x="390525" y="974431"/>
            <a:ext cx="8334375" cy="5595045"/>
          </a:xfrm>
        </p:spPr>
        <p:txBody>
          <a:bodyPr/>
          <a:lstStyle/>
          <a:p>
            <a:r>
              <a:rPr lang="pl-PL" b="1" dirty="0" smtClean="0"/>
              <a:t>Program Operacyjny Wiedza Edukacja Rozwój (PO WER)</a:t>
            </a:r>
            <a:r>
              <a:rPr lang="pl-PL" sz="2800" dirty="0" smtClean="0"/>
              <a:t> </a:t>
            </a:r>
            <a:endParaRPr lang="pl-PL" sz="2800" dirty="0"/>
          </a:p>
          <a:p>
            <a:r>
              <a:rPr lang="pl-PL" sz="2800" dirty="0" smtClean="0"/>
              <a:t> </a:t>
            </a:r>
            <a:r>
              <a:rPr lang="pl-PL" sz="2000" dirty="0" smtClean="0"/>
              <a:t>ma charakter ogólnopolski i stanowi odpowiedź na potrzeby reform </a:t>
            </a:r>
            <a:br>
              <a:rPr lang="pl-PL" sz="2000" dirty="0" smtClean="0"/>
            </a:br>
            <a:r>
              <a:rPr lang="pl-PL" sz="2000" dirty="0" smtClean="0"/>
              <a:t>w obszarach zatrudnienia, włączenia społecznego, edukacji, szkolnictwa wyższego, zdrowia i dobrego rządzenia; wspiera także innowacje społeczne </a:t>
            </a:r>
            <a:br>
              <a:rPr lang="pl-PL" sz="2000" dirty="0" smtClean="0"/>
            </a:br>
            <a:r>
              <a:rPr lang="pl-PL" sz="2000" dirty="0" smtClean="0"/>
              <a:t>i współpracę ponadnarodową na rzecz rynku pracy </a:t>
            </a:r>
            <a:r>
              <a:rPr lang="pl-PL" sz="2800" dirty="0" smtClean="0"/>
              <a:t/>
            </a:r>
            <a:br>
              <a:rPr lang="pl-PL" sz="2800" dirty="0" smtClean="0"/>
            </a:br>
            <a:endParaRPr lang="pl-PL" sz="1400" dirty="0" smtClean="0"/>
          </a:p>
          <a:p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000" b="1" dirty="0" smtClean="0">
                <a:solidFill>
                  <a:srgbClr val="FF6600"/>
                </a:solidFill>
              </a:rPr>
              <a:t>PO WER </a:t>
            </a:r>
            <a:r>
              <a:rPr lang="pl-PL" sz="2000" dirty="0" smtClean="0"/>
              <a:t>jest komplementarny względem </a:t>
            </a:r>
            <a:r>
              <a:rPr lang="pl-PL" sz="2000" b="1" dirty="0" smtClean="0">
                <a:solidFill>
                  <a:srgbClr val="0033CC"/>
                </a:solidFill>
              </a:rPr>
              <a:t>RPO</a:t>
            </a:r>
            <a:r>
              <a:rPr lang="pl-PL" sz="2000" dirty="0" smtClean="0"/>
              <a:t>, gdzie zaangażowana </a:t>
            </a:r>
            <a:br>
              <a:rPr lang="pl-PL" sz="2000" dirty="0" smtClean="0"/>
            </a:br>
            <a:r>
              <a:rPr lang="pl-PL" sz="2000" dirty="0" smtClean="0"/>
              <a:t>jest większość środków Europejskiego Funduszu Społecznego. </a:t>
            </a:r>
            <a:r>
              <a:rPr lang="pl-PL" sz="2800" dirty="0" smtClean="0"/>
              <a:t/>
            </a:r>
            <a:br>
              <a:rPr lang="pl-PL" sz="2800" dirty="0" smtClean="0"/>
            </a:br>
            <a:endParaRPr lang="pl-PL" sz="1400" dirty="0" smtClean="0"/>
          </a:p>
          <a:p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Na realizację całego Programu Operacyjnego Wiedza Edukacja Rozwój dostępna jest kwota ponad </a:t>
            </a:r>
            <a:r>
              <a:rPr lang="pl-PL" sz="2000" b="1" dirty="0" smtClean="0">
                <a:solidFill>
                  <a:srgbClr val="FF6600"/>
                </a:solidFill>
              </a:rPr>
              <a:t>4,4 mld</a:t>
            </a:r>
            <a:r>
              <a:rPr lang="pl-PL" sz="2000" dirty="0" smtClean="0"/>
              <a:t> euro z Europejskiego Funduszu Społecznego (EFS) oraz </a:t>
            </a:r>
            <a:r>
              <a:rPr lang="pl-PL" sz="2000" b="1" dirty="0" smtClean="0">
                <a:solidFill>
                  <a:srgbClr val="FF6600"/>
                </a:solidFill>
              </a:rPr>
              <a:t>252,4 </a:t>
            </a:r>
            <a:r>
              <a:rPr lang="pl-PL" sz="2000" dirty="0" smtClean="0">
                <a:solidFill>
                  <a:srgbClr val="FF6600"/>
                </a:solidFill>
              </a:rPr>
              <a:t> mln</a:t>
            </a:r>
            <a:r>
              <a:rPr lang="pl-PL" sz="2000" dirty="0" smtClean="0"/>
              <a:t> euro ze specjalnej linii budżetowej Inicjatywy na rzecz zatrudnienia osób młodych (YEI).</a:t>
            </a:r>
          </a:p>
          <a:p>
            <a:r>
              <a:rPr lang="pl-PL" sz="2000" dirty="0" smtClean="0"/>
              <a:t>Całość środków na realizacje PO WER wraz z wkładem krajowym wynosi:</a:t>
            </a:r>
          </a:p>
          <a:p>
            <a:r>
              <a:rPr lang="pl-PL" sz="2800" b="1" dirty="0" smtClean="0">
                <a:solidFill>
                  <a:srgbClr val="FF6600"/>
                </a:solidFill>
              </a:rPr>
              <a:t>5 429 614 480 </a:t>
            </a:r>
            <a:r>
              <a:rPr lang="pl-PL" sz="2800" b="1" dirty="0" smtClean="0">
                <a:solidFill>
                  <a:srgbClr val="FF6600"/>
                </a:solidFill>
              </a:rPr>
              <a:t>Euro</a:t>
            </a:r>
          </a:p>
          <a:p>
            <a:endParaRPr lang="pl-PL" sz="1800" dirty="0" smtClean="0"/>
          </a:p>
          <a:p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223097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127741"/>
              </p:ext>
            </p:extLst>
          </p:nvPr>
        </p:nvGraphicFramePr>
        <p:xfrm>
          <a:off x="228600" y="1035050"/>
          <a:ext cx="8749030" cy="561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7945"/>
                <a:gridCol w="2545080"/>
                <a:gridCol w="295275"/>
                <a:gridCol w="3300730"/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PO</a:t>
                      </a:r>
                      <a:r>
                        <a:rPr lang="pl-PL" baseline="0" dirty="0" smtClean="0"/>
                        <a:t> KL </a:t>
                      </a:r>
                      <a:r>
                        <a:rPr lang="pl-PL" dirty="0" smtClean="0"/>
                        <a:t>2007-2013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dirty="0" smtClean="0"/>
                        <a:t>PO WER 2014-2020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RPO WD 2014-2020</a:t>
                      </a:r>
                      <a:endParaRPr lang="pl-PL" dirty="0"/>
                    </a:p>
                  </a:txBody>
                  <a:tcPr/>
                </a:tc>
              </a:tr>
              <a:tr h="308610">
                <a:tc gridSpan="4"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ROLA DWUP W</a:t>
                      </a:r>
                      <a:r>
                        <a:rPr lang="pl-PL" b="1" baseline="0" dirty="0" smtClean="0"/>
                        <a:t> SYSTEMIE WDRAŻANIA FUNDUSZY EUROPEJSKICH</a:t>
                      </a:r>
                      <a:endParaRPr lang="pl-P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IW</a:t>
                      </a:r>
                      <a:r>
                        <a:rPr lang="pl-PL" sz="1600" b="1" baseline="0" dirty="0" smtClean="0"/>
                        <a:t> (IP2) PO KL w regionie (Priorytet VI, VII i Działania 8.1 oraz 9.6)</a:t>
                      </a:r>
                      <a:endParaRPr lang="pl-P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IP we wdrażaniu w regionie Oś I PO WER (Działania 1.1 i 1.2)</a:t>
                      </a:r>
                      <a:endParaRPr lang="pl-PL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600" b="1" dirty="0" smtClean="0"/>
                        <a:t>IP we wdrażaniu Oś VIII (PI 8.1,8.2, 8.3,8.4) oraz Oś IX RPO WD </a:t>
                      </a:r>
                      <a:endParaRPr lang="pl-PL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sz="1600" b="1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ALOKCJA EFS W DYSPOZYCJI DWUP</a:t>
                      </a:r>
                      <a:r>
                        <a:rPr lang="pl-PL" b="1" baseline="0" dirty="0" smtClean="0"/>
                        <a:t> </a:t>
                      </a:r>
                      <a:endParaRPr lang="pl-P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>
                          <a:latin typeface="+mn-lt"/>
                        </a:rPr>
                        <a:t>380 852 808 Euro</a:t>
                      </a:r>
                      <a:endParaRPr kumimoji="0" lang="pl-PL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l-PL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125 746 541 Euro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800" b="1" dirty="0" smtClean="0">
                          <a:latin typeface="+mn-lt"/>
                        </a:rPr>
                        <a:t>345</a:t>
                      </a:r>
                      <a:r>
                        <a:rPr lang="pl-PL" sz="1800" b="1" baseline="0" dirty="0" smtClean="0">
                          <a:latin typeface="+mn-lt"/>
                        </a:rPr>
                        <a:t> 961 502</a:t>
                      </a:r>
                      <a:r>
                        <a:rPr lang="pl-PL" sz="1800" b="1" dirty="0" smtClean="0">
                          <a:latin typeface="+mn-lt"/>
                        </a:rPr>
                        <a:t> Euro </a:t>
                      </a:r>
                      <a:endParaRPr lang="pl-PL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sz="1200" dirty="0"/>
                    </a:p>
                  </a:txBody>
                  <a:tcPr/>
                </a:tc>
              </a:tr>
              <a:tr h="307340">
                <a:tc gridSpan="4"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WDRAŻANE</a:t>
                      </a:r>
                      <a:r>
                        <a:rPr lang="pl-PL" b="1" baseline="0" dirty="0" smtClean="0"/>
                        <a:t> WSPARCIA przez DWUP</a:t>
                      </a:r>
                      <a:endParaRPr lang="pl-P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913130">
                <a:tc>
                  <a:txBody>
                    <a:bodyPr/>
                    <a:lstStyle/>
                    <a:p>
                      <a:r>
                        <a:rPr lang="pl-PL" sz="1400" b="1" i="1" dirty="0" smtClean="0"/>
                        <a:t>Priorytet VI Rynek pracy otwarty dla wszystkich</a:t>
                      </a:r>
                      <a:r>
                        <a:rPr lang="pl-PL" sz="1400" dirty="0" smtClean="0"/>
                        <a:t/>
                      </a:r>
                      <a:br>
                        <a:rPr lang="pl-PL" sz="1400" dirty="0" smtClean="0"/>
                      </a:br>
                      <a:r>
                        <a:rPr lang="pl-PL" sz="1400" dirty="0" smtClean="0"/>
                        <a:t>Wsparcie</a:t>
                      </a:r>
                      <a:r>
                        <a:rPr lang="pl-PL" sz="1400" baseline="0" dirty="0" smtClean="0"/>
                        <a:t> osób pozostających bez zatrudnienia, promocja przedsiębiorczości, 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i="1" dirty="0" smtClean="0"/>
                        <a:t>Oś priorytetowa</a:t>
                      </a:r>
                      <a:r>
                        <a:rPr lang="pl-PL" sz="1400" b="1" i="1" baseline="0" dirty="0" smtClean="0"/>
                        <a:t> </a:t>
                      </a:r>
                      <a:r>
                        <a:rPr lang="pl-PL" sz="1400" b="1" i="1" dirty="0" smtClean="0"/>
                        <a:t>I Osoby młode na rynku pracy </a:t>
                      </a:r>
                      <a:br>
                        <a:rPr lang="pl-PL" sz="1400" b="1" i="1" dirty="0" smtClean="0"/>
                      </a:br>
                      <a:r>
                        <a:rPr lang="pl-PL" sz="1400" b="0" i="0" dirty="0" smtClean="0"/>
                        <a:t>Wsparcie osób młodych (NEET 15-29) pozostających bez pracy na regionalnym rynku pracy,</a:t>
                      </a:r>
                      <a:r>
                        <a:rPr lang="pl-PL" sz="1400" b="0" i="0" baseline="0" dirty="0" smtClean="0"/>
                        <a:t> </a:t>
                      </a:r>
                      <a:endParaRPr lang="pl-PL" sz="1400" b="0" i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buFontTx/>
                        <a:buNone/>
                      </a:pPr>
                      <a:r>
                        <a:rPr lang="pl-PL" sz="1400" b="1" i="1" dirty="0" smtClean="0"/>
                        <a:t>Oś priorytetowa VIII Rynek pracy</a:t>
                      </a:r>
                      <a:br>
                        <a:rPr lang="pl-PL" sz="1400" b="1" i="1" dirty="0" smtClean="0"/>
                      </a:br>
                      <a:r>
                        <a:rPr lang="pl-PL" sz="1400" i="0" dirty="0" smtClean="0"/>
                        <a:t>Wsparcie osób poszukujących pracy (30+)</a:t>
                      </a:r>
                      <a:br>
                        <a:rPr lang="pl-PL" sz="1400" i="0" dirty="0" smtClean="0"/>
                      </a:br>
                      <a:r>
                        <a:rPr lang="pl-PL" sz="1400" i="0" dirty="0" smtClean="0"/>
                        <a:t>Samozatrudnienie,</a:t>
                      </a:r>
                      <a:r>
                        <a:rPr lang="pl-PL" sz="1400" i="0" baseline="0" dirty="0" smtClean="0"/>
                        <a:t> </a:t>
                      </a:r>
                      <a:r>
                        <a:rPr lang="pl-PL" sz="1400" i="0" dirty="0" smtClean="0"/>
                        <a:t>przedsiębiorczość oraz tworzenie nowych miejsc pracy,</a:t>
                      </a:r>
                      <a:br>
                        <a:rPr lang="pl-PL" sz="1400" i="0" dirty="0" smtClean="0"/>
                      </a:br>
                      <a:r>
                        <a:rPr lang="pl-PL" sz="1400" i="0" dirty="0" smtClean="0"/>
                        <a:t>Godzenie życia zawodowego i prywatnego </a:t>
                      </a:r>
                      <a:endParaRPr lang="pl-PL" sz="14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buFontTx/>
                        <a:buNone/>
                      </a:pPr>
                      <a:endParaRPr lang="pl-PL" sz="1400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Priorytet VII Promocja integracji </a:t>
                      </a:r>
                      <a:r>
                        <a:rPr lang="pl-PL" sz="1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społecznej</a:t>
                      </a:r>
                      <a:r>
                        <a:rPr lang="pl-PL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pl-PL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Rozwój i upowszechnienie aktywnej integracji (OPS, PCPR),  </a:t>
                      </a:r>
                      <a:r>
                        <a:rPr lang="pl-PL" sz="1400" dirty="0" smtClean="0"/>
                        <a:t/>
                      </a:r>
                      <a:br>
                        <a:rPr lang="pl-PL" sz="1400" dirty="0" smtClean="0"/>
                      </a:br>
                      <a:r>
                        <a:rPr lang="pl-PL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Przeciwdziałanie wykluczeniu i</a:t>
                      </a:r>
                      <a:r>
                        <a:rPr lang="pl-PL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wzmocnienie sektora ekonomii </a:t>
                      </a:r>
                      <a:r>
                        <a:rPr lang="pl-PL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społecznej</a:t>
                      </a:r>
                      <a:r>
                        <a:rPr lang="pl-PL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pl-PL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Niepełnosprawni na </a:t>
                      </a:r>
                      <a:r>
                        <a:rPr lang="pl-PL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rynku</a:t>
                      </a:r>
                      <a:r>
                        <a:rPr lang="pl-PL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pracy</a:t>
                      </a:r>
                      <a:endParaRPr lang="pl-P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 smtClean="0"/>
                        <a:t> - </a:t>
                      </a:r>
                      <a:endParaRPr lang="pl-PL" sz="1400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pl-PL" sz="1400" b="1" i="1" dirty="0" smtClean="0"/>
                        <a:t>Oś priorytetowa IX Włączenie społeczne </a:t>
                      </a:r>
                      <a:r>
                        <a:rPr lang="pl-PL" sz="1400" b="0" dirty="0" smtClean="0"/>
                        <a:t>Aktywna integracja (OPS</a:t>
                      </a:r>
                      <a:r>
                        <a:rPr lang="pl-PL" sz="1400" b="0" baseline="0" dirty="0" smtClean="0"/>
                        <a:t>, PCPR)</a:t>
                      </a:r>
                      <a:br>
                        <a:rPr lang="pl-PL" sz="1400" b="0" baseline="0" dirty="0" smtClean="0"/>
                      </a:br>
                      <a:r>
                        <a:rPr lang="pl-PL" sz="1400" b="0" dirty="0" smtClean="0"/>
                        <a:t>Dostęp do wysokiej jakości usług społecznych</a:t>
                      </a:r>
                      <a:br>
                        <a:rPr lang="pl-PL" sz="1400" b="0" dirty="0" smtClean="0"/>
                      </a:br>
                      <a:r>
                        <a:rPr lang="pl-PL" sz="1400" b="0" dirty="0" smtClean="0"/>
                        <a:t>Dostęp do wysokiej jakości usług zdrowotnych</a:t>
                      </a:r>
                      <a:br>
                        <a:rPr lang="pl-PL" sz="1400" b="0" dirty="0" smtClean="0"/>
                      </a:br>
                      <a:r>
                        <a:rPr lang="pl-PL" sz="1400" b="0" dirty="0" smtClean="0"/>
                        <a:t>Wspieranie gospodarki społecznej </a:t>
                      </a:r>
                      <a:endParaRPr lang="pl-PL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lang="pl-PL" sz="14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06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Podtytuł 13"/>
          <p:cNvSpPr>
            <a:spLocks noGrp="1"/>
          </p:cNvSpPr>
          <p:nvPr>
            <p:ph type="subTitle" idx="1"/>
          </p:nvPr>
        </p:nvSpPr>
        <p:spPr>
          <a:xfrm>
            <a:off x="239697" y="1150842"/>
            <a:ext cx="8687079" cy="4060350"/>
          </a:xfrm>
        </p:spPr>
        <p:txBody>
          <a:bodyPr/>
          <a:lstStyle/>
          <a:p>
            <a:r>
              <a:rPr lang="pl-PL" sz="1800" b="1" dirty="0" smtClean="0"/>
              <a:t>Dolnośląski Wojewódzki Urząd Pracy</a:t>
            </a:r>
            <a:r>
              <a:rPr lang="pl-PL" sz="1800" dirty="0" smtClean="0"/>
              <a:t> pełni w </a:t>
            </a:r>
            <a:r>
              <a:rPr lang="pl-PL" sz="1800" b="1" dirty="0" smtClean="0">
                <a:solidFill>
                  <a:srgbClr val="DB5F07"/>
                </a:solidFill>
              </a:rPr>
              <a:t>PO WER</a:t>
            </a:r>
            <a:r>
              <a:rPr lang="pl-PL" sz="1800" dirty="0" smtClean="0"/>
              <a:t> rolę </a:t>
            </a:r>
            <a:r>
              <a:rPr lang="pl-PL" sz="1800" b="1" dirty="0" smtClean="0"/>
              <a:t>Instytucji Pośredniczącej</a:t>
            </a:r>
            <a:r>
              <a:rPr lang="pl-PL" sz="1800" dirty="0" smtClean="0"/>
              <a:t> </a:t>
            </a:r>
            <a:br>
              <a:rPr lang="pl-PL" sz="1800" dirty="0" smtClean="0"/>
            </a:br>
            <a:r>
              <a:rPr lang="pl-PL" sz="1800" dirty="0" smtClean="0"/>
              <a:t>w regionie w ramach </a:t>
            </a:r>
            <a:r>
              <a:rPr lang="pl-PL" sz="1800" b="1" i="1" dirty="0" smtClean="0"/>
              <a:t>Osi priorytetowej I Osoby młode na rynku pracy </a:t>
            </a:r>
            <a:r>
              <a:rPr lang="pl-PL" sz="1800" dirty="0" smtClean="0"/>
              <a:t>:</a:t>
            </a:r>
            <a:br>
              <a:rPr lang="pl-PL" sz="1800" dirty="0" smtClean="0"/>
            </a:br>
            <a:r>
              <a:rPr lang="pl-PL" sz="1800" dirty="0" smtClean="0"/>
              <a:t/>
            </a:r>
            <a:br>
              <a:rPr lang="pl-PL" sz="1800" dirty="0" smtClean="0"/>
            </a:br>
            <a:endParaRPr lang="pl-PL" sz="1800" dirty="0" smtClean="0"/>
          </a:p>
          <a:p>
            <a:r>
              <a:rPr lang="pl-PL" sz="1800" dirty="0" smtClean="0"/>
              <a:t> </a:t>
            </a:r>
            <a:r>
              <a:rPr lang="pl-PL" sz="1800" b="1" i="1" dirty="0" smtClean="0"/>
              <a:t>Działanie 1.1 Wsparcie osób młodych pozostających bez pracy na regionalnym rynku pracy - projekty pozakonkursowe</a:t>
            </a:r>
          </a:p>
          <a:p>
            <a:r>
              <a:rPr lang="pl-PL" sz="1800" dirty="0" smtClean="0"/>
              <a:t>Poddziałanie nr 1.1.1 Wsparcie </a:t>
            </a:r>
            <a:r>
              <a:rPr lang="pl-PL" sz="1800" dirty="0"/>
              <a:t>udzielane z Europejskiego Funduszu </a:t>
            </a:r>
            <a:r>
              <a:rPr lang="pl-PL" sz="1800" dirty="0" smtClean="0"/>
              <a:t>Społecznego</a:t>
            </a:r>
            <a:br>
              <a:rPr lang="pl-PL" sz="1800" dirty="0" smtClean="0"/>
            </a:br>
            <a:r>
              <a:rPr lang="pl-PL" sz="1800" dirty="0" smtClean="0"/>
              <a:t>Poddziałanie</a:t>
            </a:r>
            <a:r>
              <a:rPr lang="pl-PL" sz="1800" dirty="0"/>
              <a:t> </a:t>
            </a:r>
            <a:r>
              <a:rPr lang="pl-PL" sz="1800" dirty="0" smtClean="0"/>
              <a:t>nr 1.1.2 Wsparcie </a:t>
            </a:r>
            <a:r>
              <a:rPr lang="pl-PL" sz="1800" dirty="0"/>
              <a:t>udzielane z Inicjatywy na rzecz zatrudnienia </a:t>
            </a:r>
            <a:r>
              <a:rPr lang="pl-PL" sz="1800" dirty="0" smtClean="0"/>
              <a:t>ludzi młodych</a:t>
            </a:r>
            <a:br>
              <a:rPr lang="pl-PL" sz="1800" dirty="0" smtClean="0"/>
            </a:br>
            <a:r>
              <a:rPr lang="pl-PL" sz="1800" dirty="0" smtClean="0"/>
              <a:t/>
            </a:r>
            <a:br>
              <a:rPr lang="pl-PL" sz="1800" dirty="0" smtClean="0"/>
            </a:br>
            <a:endParaRPr lang="pl-PL" sz="1800" dirty="0" smtClean="0"/>
          </a:p>
          <a:p>
            <a:r>
              <a:rPr lang="pl-PL" sz="1800" b="1" i="1" dirty="0" smtClean="0"/>
              <a:t>Działanie 1.2 Wsparcie osób młodych pozostających bez pracy na regionalnym rynku pracy - projekty konkursowe</a:t>
            </a:r>
            <a:br>
              <a:rPr lang="pl-PL" sz="1800" b="1" i="1" dirty="0" smtClean="0"/>
            </a:br>
            <a:r>
              <a:rPr lang="pl-PL" sz="1800" b="1" i="1" dirty="0" smtClean="0"/>
              <a:t/>
            </a:r>
            <a:br>
              <a:rPr lang="pl-PL" sz="1800" b="1" i="1" dirty="0" smtClean="0"/>
            </a:br>
            <a:r>
              <a:rPr lang="pl-PL" sz="1800" dirty="0" smtClean="0"/>
              <a:t>Poddziałanie </a:t>
            </a:r>
            <a:r>
              <a:rPr lang="pl-PL" sz="1800" dirty="0"/>
              <a:t>nr </a:t>
            </a:r>
            <a:r>
              <a:rPr lang="pl-PL" sz="1800" dirty="0" smtClean="0"/>
              <a:t>1.2.1 Wsparcie </a:t>
            </a:r>
            <a:r>
              <a:rPr lang="pl-PL" sz="1800" dirty="0"/>
              <a:t>udzielane z Europejskiego Funduszu </a:t>
            </a:r>
            <a:r>
              <a:rPr lang="pl-PL" sz="1800" dirty="0" smtClean="0"/>
              <a:t>Społecznego</a:t>
            </a:r>
            <a:br>
              <a:rPr lang="pl-PL" sz="1800" dirty="0" smtClean="0"/>
            </a:br>
            <a:r>
              <a:rPr lang="pl-PL" sz="1800" dirty="0" smtClean="0"/>
              <a:t>Poddziałanie </a:t>
            </a:r>
            <a:r>
              <a:rPr lang="pl-PL" sz="1800" dirty="0"/>
              <a:t>nr </a:t>
            </a:r>
            <a:r>
              <a:rPr lang="pl-PL" sz="1800" dirty="0" smtClean="0"/>
              <a:t>1.2.2 Wsparcie </a:t>
            </a:r>
            <a:r>
              <a:rPr lang="pl-PL" sz="1800" dirty="0"/>
              <a:t>udzielane z Inicjatywy na rzecz zatrudnienia </a:t>
            </a:r>
            <a:r>
              <a:rPr lang="pl-PL" sz="1800" dirty="0" smtClean="0"/>
              <a:t>ludzi młodych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53186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rostokąt 1"/>
          <p:cNvSpPr/>
          <p:nvPr/>
        </p:nvSpPr>
        <p:spPr>
          <a:xfrm>
            <a:off x="416049" y="1472304"/>
            <a:ext cx="8334374" cy="212365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pl-PL" sz="20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Cel szczegółowy osi priorytetowej </a:t>
            </a:r>
            <a:r>
              <a:rPr lang="pl-PL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pl-PL" sz="2000" b="1" i="1" dirty="0"/>
              <a:t>Osoby młode na rynku pracy </a:t>
            </a:r>
            <a:r>
              <a:rPr lang="pl-PL" sz="2000" b="1" i="1" dirty="0" smtClean="0"/>
              <a:t/>
            </a:r>
            <a:br>
              <a:rPr lang="pl-PL" sz="2000" b="1" i="1" dirty="0" smtClean="0"/>
            </a:br>
            <a:endParaRPr lang="pl-PL" sz="2000" b="1" dirty="0">
              <a:latin typeface="Calibri" panose="020F0502020204030204" pitchFamily="34" charset="0"/>
            </a:endParaRPr>
          </a:p>
          <a:p>
            <a:pPr algn="ctr"/>
            <a:r>
              <a:rPr lang="pl-PL" b="1" dirty="0" smtClean="0">
                <a:latin typeface="Calibri" panose="020F0502020204030204" pitchFamily="34" charset="0"/>
              </a:rPr>
              <a:t>Zwiększenie możliwości zatrudnienia osób młodych do 29 roku życia bez pracy, </a:t>
            </a:r>
            <a:br>
              <a:rPr lang="pl-PL" b="1" dirty="0" smtClean="0">
                <a:latin typeface="Calibri" panose="020F0502020204030204" pitchFamily="34" charset="0"/>
              </a:rPr>
            </a:br>
            <a:r>
              <a:rPr lang="pl-PL" b="1" dirty="0" smtClean="0">
                <a:latin typeface="Calibri" panose="020F0502020204030204" pitchFamily="34" charset="0"/>
              </a:rPr>
              <a:t>w tym w szczególności osób, które nie uczestniczą w kształceniu i szkoleniu </a:t>
            </a:r>
            <a:br>
              <a:rPr lang="pl-PL" b="1" dirty="0" smtClean="0">
                <a:latin typeface="Calibri" panose="020F0502020204030204" pitchFamily="34" charset="0"/>
              </a:rPr>
            </a:br>
            <a:r>
              <a:rPr lang="pl-PL" b="1" dirty="0" smtClean="0">
                <a:latin typeface="Calibri" panose="020F0502020204030204" pitchFamily="34" charset="0"/>
              </a:rPr>
              <a:t>(tzw. młodzież NEET).   </a:t>
            </a:r>
          </a:p>
          <a:p>
            <a:pPr algn="ctr"/>
            <a:endParaRPr lang="pl-PL" b="1" dirty="0"/>
          </a:p>
        </p:txBody>
      </p:sp>
      <p:sp>
        <p:nvSpPr>
          <p:cNvPr id="10" name="Prostokąt 9"/>
          <p:cNvSpPr/>
          <p:nvPr/>
        </p:nvSpPr>
        <p:spPr>
          <a:xfrm>
            <a:off x="426401" y="3986172"/>
            <a:ext cx="8334374" cy="18025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pl-PL" sz="20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pl-PL" dirty="0" smtClean="0">
                <a:solidFill>
                  <a:schemeClr val="bg1"/>
                </a:solidFill>
              </a:rPr>
              <a:t>Wsparcie skierowane </a:t>
            </a:r>
            <a:r>
              <a:rPr lang="pl-PL" b="1" dirty="0">
                <a:solidFill>
                  <a:schemeClr val="bg1"/>
                </a:solidFill>
              </a:rPr>
              <a:t>do bezrobotnych (zarejestrowanych i niezarejestrowanych) osób młodych </a:t>
            </a:r>
            <a:r>
              <a:rPr lang="pl-PL" b="1" dirty="0" smtClean="0">
                <a:solidFill>
                  <a:schemeClr val="bg1"/>
                </a:solidFill>
              </a:rPr>
              <a:t>w </a:t>
            </a:r>
            <a:r>
              <a:rPr lang="pl-PL" b="1" dirty="0">
                <a:solidFill>
                  <a:schemeClr val="bg1"/>
                </a:solidFill>
              </a:rPr>
              <a:t>wieku 15-29 </a:t>
            </a:r>
            <a:r>
              <a:rPr lang="pl-PL" dirty="0">
                <a:solidFill>
                  <a:schemeClr val="bg1"/>
                </a:solidFill>
              </a:rPr>
              <a:t>(w szczególności tych, którzy nie uczestniczą w kształceniu i szkoleniu, tzw. Młodzież NEET), które będą przyczyniały się do ich aktywizacji zawodowej oraz poprawy sytuacji na rynku pracy</a:t>
            </a:r>
          </a:p>
          <a:p>
            <a:pPr algn="ctr"/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610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3" name="Podtytuł 4"/>
          <p:cNvSpPr>
            <a:spLocks noGrp="1"/>
          </p:cNvSpPr>
          <p:nvPr>
            <p:ph type="subTitle" idx="1"/>
          </p:nvPr>
        </p:nvSpPr>
        <p:spPr>
          <a:xfrm>
            <a:off x="259026" y="1021224"/>
            <a:ext cx="8667750" cy="5637212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pl-PL" altLang="pl-PL" b="1" dirty="0" smtClean="0">
                <a:solidFill>
                  <a:srgbClr val="0000FF"/>
                </a:solidFill>
              </a:rPr>
              <a:t>NEET czyli kto, w projektach PO WER ? </a:t>
            </a:r>
            <a:r>
              <a:rPr lang="pl-PL" altLang="pl-PL" b="1" dirty="0" smtClean="0"/>
              <a:t/>
            </a:r>
            <a:br>
              <a:rPr lang="pl-PL" altLang="pl-PL" b="1" dirty="0" smtClean="0"/>
            </a:br>
            <a:r>
              <a:rPr lang="pl-PL" altLang="pl-PL" b="1" dirty="0" smtClean="0"/>
              <a:t/>
            </a:r>
            <a:br>
              <a:rPr lang="pl-PL" altLang="pl-PL" b="1" dirty="0" smtClean="0"/>
            </a:br>
            <a:r>
              <a:rPr lang="pl-PL" altLang="pl-PL" b="1" dirty="0" smtClean="0"/>
              <a:t>Osoba NEET: </a:t>
            </a:r>
            <a:r>
              <a:rPr lang="pl-PL" altLang="pl-PL" dirty="0" smtClean="0"/>
              <a:t>osoba młoda </a:t>
            </a:r>
            <a:r>
              <a:rPr lang="pl-PL" altLang="pl-PL" b="1" dirty="0" smtClean="0"/>
              <a:t>w wieku 15-29 lat*</a:t>
            </a:r>
            <a:r>
              <a:rPr lang="pl-PL" altLang="pl-PL" dirty="0" smtClean="0"/>
              <a:t>, która spełnia łącznie trzy warunki, czyli</a:t>
            </a:r>
            <a:br>
              <a:rPr lang="pl-PL" altLang="pl-PL" dirty="0" smtClean="0"/>
            </a:br>
            <a:r>
              <a:rPr lang="pl-PL" altLang="pl-PL" b="1" dirty="0" smtClean="0"/>
              <a:t>nie pracuje </a:t>
            </a:r>
            <a:r>
              <a:rPr lang="pl-PL" altLang="pl-PL" dirty="0" smtClean="0"/>
              <a:t>(tj. jest bezrobotna lub bierna zawodowo), </a:t>
            </a:r>
            <a:br>
              <a:rPr lang="pl-PL" altLang="pl-PL" dirty="0" smtClean="0"/>
            </a:br>
            <a:r>
              <a:rPr lang="pl-PL" altLang="pl-PL" b="1" dirty="0" smtClean="0"/>
              <a:t>+</a:t>
            </a:r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b="1" dirty="0" smtClean="0"/>
              <a:t>nie kształci się </a:t>
            </a:r>
            <a:r>
              <a:rPr lang="pl-PL" altLang="pl-PL" dirty="0" smtClean="0"/>
              <a:t>(tj. nie uczestniczy w kształceniu formalnym w trybie stacjonarnym), </a:t>
            </a:r>
            <a:br>
              <a:rPr lang="pl-PL" altLang="pl-PL" dirty="0" smtClean="0"/>
            </a:br>
            <a:r>
              <a:rPr lang="pl-PL" altLang="pl-PL" b="1" dirty="0" smtClean="0"/>
              <a:t>+</a:t>
            </a:r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b="1" dirty="0" smtClean="0"/>
              <a:t>nie szkoli </a:t>
            </a:r>
            <a:r>
              <a:rPr lang="pl-PL" altLang="pl-PL" sz="2000" dirty="0" smtClean="0"/>
              <a:t>(tj. nie uczestniczy w pozaszkolnych zajęciach mających na celu uzyskanie, uzupełnienie lub doskonalenie umiejętności i kwalifikacji zawodowych lub ogólnych, potrzebnych do wykonywania pracy; w procesie oceny czy dana osoba się nie szkoli, a co za tym idzie kwalifikuje się do kategorii NEET, należy zweryfikować czy brała ona udział w tego typu formie aktywizacji, finansowanej ze środków publicznych, w okresie ostatnich 4 tygodni).</a:t>
            </a:r>
            <a:r>
              <a:rPr lang="pl-PL" altLang="pl-PL" dirty="0" smtClean="0"/>
              <a:t> </a:t>
            </a:r>
            <a:endParaRPr lang="pl-PL" altLang="pl-PL" sz="2000" dirty="0" smtClean="0"/>
          </a:p>
          <a:p>
            <a:pPr algn="l" eaLnBrk="1" hangingPunct="1">
              <a:spcBef>
                <a:spcPct val="0"/>
              </a:spcBef>
            </a:pPr>
            <a:endParaRPr lang="pl-PL" altLang="pl-PL" sz="2000" dirty="0" smtClean="0"/>
          </a:p>
          <a:p>
            <a:pPr algn="l" eaLnBrk="1" hangingPunct="1">
              <a:spcBef>
                <a:spcPct val="0"/>
              </a:spcBef>
            </a:pPr>
            <a:r>
              <a:rPr lang="pl-PL" altLang="pl-PL" sz="2000" dirty="0" smtClean="0"/>
              <a:t>*- Wiek uczestników jest określany na podstawie daty urodzenia i ustalany w dniu rozpoczęcia udziału w projekcie</a:t>
            </a:r>
          </a:p>
        </p:txBody>
      </p:sp>
    </p:spTree>
    <p:extLst>
      <p:ext uri="{BB962C8B-B14F-4D97-AF65-F5344CB8AC3E}">
        <p14:creationId xmlns:p14="http://schemas.microsoft.com/office/powerpoint/2010/main" val="149220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rostokąt 1"/>
          <p:cNvSpPr/>
          <p:nvPr/>
        </p:nvSpPr>
        <p:spPr>
          <a:xfrm>
            <a:off x="186431" y="1028418"/>
            <a:ext cx="85639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Alokacja PO WER dla części wdrażanej przez DWUP</a:t>
            </a:r>
          </a:p>
          <a:p>
            <a:pPr algn="ctr"/>
            <a:endParaRPr lang="pl-PL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Oś priorytetowa I Osoby młode na rynku pracy 2014-2020	125 746 541 Euro</a:t>
            </a:r>
          </a:p>
          <a:p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pl-PL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tym na 2015r. 	  22 046 </a:t>
            </a:r>
            <a:r>
              <a:rPr lang="pl-PL" b="1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210 Euro</a:t>
            </a:r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Działanie </a:t>
            </a:r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1.1 </a:t>
            </a: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tryb pozakonkursowy</a:t>
            </a: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2014-2020		106 884 560 Euro</a:t>
            </a:r>
            <a:b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		        </a:t>
            </a:r>
            <a:r>
              <a:rPr lang="pl-PL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b="1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tym </a:t>
            </a:r>
            <a:r>
              <a:rPr lang="pl-PL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b="1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2015r. </a:t>
            </a:r>
            <a:r>
              <a:rPr lang="pl-PL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(Poddziałanie 1.1.2)</a:t>
            </a: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	  </a:t>
            </a:r>
            <a:r>
              <a:rPr lang="pl-PL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14 206 788 Euro</a:t>
            </a:r>
          </a:p>
          <a:p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abór wniosków (</a:t>
            </a:r>
            <a:r>
              <a:rPr lang="pl-PL" b="1" i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zakończony</a:t>
            </a: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23.03.2015r. – 13.04.2015r.</a:t>
            </a:r>
          </a:p>
          <a:p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ontraktacja – III dekada maja 2015r.</a:t>
            </a:r>
            <a:b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Działanie 1.2 </a:t>
            </a:r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(tryb </a:t>
            </a: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konkursowy</a:t>
            </a:r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) 2014-2020		</a:t>
            </a: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18 861 981 </a:t>
            </a:r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b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		        </a:t>
            </a:r>
            <a:r>
              <a:rPr lang="pl-PL" b="1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tym na 2015r. (Poddziałanie </a:t>
            </a:r>
            <a:r>
              <a:rPr lang="pl-PL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1.2.2)</a:t>
            </a:r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	  </a:t>
            </a: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7 839 422 Euro</a:t>
            </a: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planowany </a:t>
            </a:r>
            <a:r>
              <a:rPr lang="pl-PL" b="1" i="1" dirty="0" smtClean="0"/>
              <a:t>nabór </a:t>
            </a:r>
            <a:r>
              <a:rPr lang="pl-PL" b="1" i="1" dirty="0"/>
              <a:t>wniosków w 2015r. – II kw. </a:t>
            </a:r>
            <a:r>
              <a:rPr lang="pl-PL" b="1" i="1" dirty="0" smtClean="0"/>
              <a:t>2015r.</a:t>
            </a:r>
            <a:br>
              <a:rPr lang="pl-PL" b="1" i="1" dirty="0" smtClean="0"/>
            </a:br>
            <a:r>
              <a:rPr lang="pl-PL" b="1" i="1" dirty="0" smtClean="0"/>
              <a:t>planowana kontraktacja </a:t>
            </a:r>
            <a:r>
              <a:rPr lang="pl-PL" b="1" i="1" dirty="0"/>
              <a:t>w 2015r. – III kw. </a:t>
            </a:r>
            <a:r>
              <a:rPr lang="pl-PL" b="1" i="1" dirty="0" smtClean="0"/>
              <a:t>2015r.</a:t>
            </a:r>
            <a:endParaRPr lang="pl-PL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26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5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6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rostokąt 1"/>
          <p:cNvSpPr/>
          <p:nvPr/>
        </p:nvSpPr>
        <p:spPr>
          <a:xfrm>
            <a:off x="416049" y="939638"/>
            <a:ext cx="8334374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Beneficjenci </a:t>
            </a: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(podmioty uprawnione do ubiegania się o środki w prowadzonych naborach)</a:t>
            </a:r>
            <a:endParaRPr lang="pl-PL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l-PL" sz="14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b="1" i="1" dirty="0" smtClean="0">
                <a:solidFill>
                  <a:prstClr val="black"/>
                </a:solidFill>
                <a:latin typeface="Calibri"/>
              </a:rPr>
              <a:t>Działanie </a:t>
            </a:r>
            <a:r>
              <a:rPr lang="pl-PL" b="1" i="1" dirty="0">
                <a:solidFill>
                  <a:prstClr val="black"/>
                </a:solidFill>
                <a:latin typeface="Calibri"/>
              </a:rPr>
              <a:t>1.1 Wsparcie osób młodych pozostających bez pracy na regionalnym rynku pracy - projekty pozakonkursowe</a:t>
            </a:r>
          </a:p>
          <a:p>
            <a:endParaRPr lang="pl-PL" altLang="pl-PL" sz="800" dirty="0"/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dirty="0">
                <a:solidFill>
                  <a:srgbClr val="0033CC"/>
                </a:solidFill>
              </a:rPr>
              <a:t> </a:t>
            </a:r>
            <a:r>
              <a:rPr lang="pl-PL" altLang="pl-PL" b="1" dirty="0">
                <a:solidFill>
                  <a:srgbClr val="0033CC"/>
                </a:solidFill>
              </a:rPr>
              <a:t>Powiatowe urzędy pracy</a:t>
            </a:r>
            <a:r>
              <a:rPr lang="pl-PL" altLang="pl-PL" dirty="0">
                <a:solidFill>
                  <a:srgbClr val="0033CC"/>
                </a:solidFill>
              </a:rPr>
              <a:t>.</a:t>
            </a:r>
            <a:r>
              <a:rPr lang="pl-PL" altLang="pl-PL" sz="1200" dirty="0">
                <a:solidFill>
                  <a:srgbClr val="0033CC"/>
                </a:solidFill>
              </a:rPr>
              <a:t> </a:t>
            </a:r>
          </a:p>
          <a:p>
            <a:endParaRPr lang="pl-PL" sz="1400" b="1" i="1" dirty="0">
              <a:solidFill>
                <a:prstClr val="black"/>
              </a:solidFill>
              <a:latin typeface="Calibri"/>
            </a:endParaRPr>
          </a:p>
          <a:p>
            <a:r>
              <a:rPr lang="pl-PL" b="1" i="1" dirty="0" smtClean="0">
                <a:solidFill>
                  <a:prstClr val="black"/>
                </a:solidFill>
                <a:latin typeface="Calibri"/>
              </a:rPr>
              <a:t>Działanie </a:t>
            </a:r>
            <a:r>
              <a:rPr lang="pl-PL" b="1" i="1" dirty="0">
                <a:solidFill>
                  <a:prstClr val="black"/>
                </a:solidFill>
                <a:latin typeface="Calibri"/>
              </a:rPr>
              <a:t>1.2 Wsparcie osób młodych pozostających bez pracy na regionalnym rynku pracy - projekty </a:t>
            </a:r>
            <a:r>
              <a:rPr lang="pl-PL" b="1" i="1" dirty="0" smtClean="0">
                <a:solidFill>
                  <a:prstClr val="black"/>
                </a:solidFill>
                <a:latin typeface="Calibri"/>
              </a:rPr>
              <a:t>konkursowe</a:t>
            </a:r>
          </a:p>
          <a:p>
            <a:endParaRPr lang="pl-PL" altLang="pl-PL" sz="800" dirty="0"/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dirty="0"/>
              <a:t> </a:t>
            </a:r>
            <a:r>
              <a:rPr lang="pl-PL" altLang="pl-PL" b="1" dirty="0">
                <a:solidFill>
                  <a:srgbClr val="0033CC"/>
                </a:solidFill>
              </a:rPr>
              <a:t>Instytucje rynku pracy (IRP)</a:t>
            </a:r>
            <a:r>
              <a:rPr lang="pl-PL" altLang="pl-PL" dirty="0">
                <a:solidFill>
                  <a:srgbClr val="0033CC"/>
                </a:solidFill>
              </a:rPr>
              <a:t> </a:t>
            </a:r>
            <a:r>
              <a:rPr lang="pl-PL" altLang="pl-PL" sz="1000" dirty="0" smtClean="0">
                <a:solidFill>
                  <a:srgbClr val="0033CC"/>
                </a:solidFill>
              </a:rPr>
              <a:t>(</a:t>
            </a:r>
            <a:r>
              <a:rPr lang="pl-PL" altLang="pl-PL" sz="1000" dirty="0">
                <a:solidFill>
                  <a:srgbClr val="0033CC"/>
                </a:solidFill>
              </a:rPr>
              <a:t>zgodnie z art. 6 Ustawy o promocji zatrudnienia i instytucjach rynku pracy</a:t>
            </a:r>
            <a:r>
              <a:rPr lang="pl-PL" altLang="pl-PL" sz="1000" dirty="0" smtClean="0">
                <a:solidFill>
                  <a:srgbClr val="0033CC"/>
                </a:solidFill>
              </a:rPr>
              <a:t>)</a:t>
            </a:r>
            <a:r>
              <a:rPr lang="pl-PL" altLang="pl-PL" sz="1300" dirty="0" smtClean="0">
                <a:solidFill>
                  <a:srgbClr val="0033CC"/>
                </a:solidFill>
              </a:rPr>
              <a:t>:</a:t>
            </a:r>
            <a:endParaRPr lang="pl-PL" altLang="pl-PL" sz="1200" dirty="0">
              <a:solidFill>
                <a:srgbClr val="0033CC"/>
              </a:solidFill>
            </a:endParaRPr>
          </a:p>
          <a:p>
            <a:r>
              <a:rPr lang="pl-PL" altLang="pl-PL" sz="2000" dirty="0">
                <a:solidFill>
                  <a:srgbClr val="0033CC"/>
                </a:solidFill>
              </a:rPr>
              <a:t>	</a:t>
            </a:r>
            <a:r>
              <a:rPr lang="pl-PL" altLang="pl-PL" dirty="0">
                <a:solidFill>
                  <a:srgbClr val="0033CC"/>
                </a:solidFill>
              </a:rPr>
              <a:t>- publiczne służby zatrudnienia,</a:t>
            </a:r>
          </a:p>
          <a:p>
            <a:r>
              <a:rPr lang="pl-PL" altLang="pl-PL" dirty="0">
                <a:solidFill>
                  <a:srgbClr val="0033CC"/>
                </a:solidFill>
              </a:rPr>
              <a:t>	- Ochotnicze Hufce Pracy,</a:t>
            </a:r>
          </a:p>
          <a:p>
            <a:r>
              <a:rPr lang="pl-PL" altLang="pl-PL" dirty="0">
                <a:solidFill>
                  <a:srgbClr val="0033CC"/>
                </a:solidFill>
              </a:rPr>
              <a:t>	- agencje zatrudnienia,</a:t>
            </a:r>
          </a:p>
          <a:p>
            <a:r>
              <a:rPr lang="pl-PL" altLang="pl-PL" dirty="0" smtClean="0">
                <a:solidFill>
                  <a:srgbClr val="0033CC"/>
                </a:solidFill>
              </a:rPr>
              <a:t> 	- instytucje szkoleniowe,</a:t>
            </a:r>
            <a:br>
              <a:rPr lang="pl-PL" altLang="pl-PL" dirty="0" smtClean="0">
                <a:solidFill>
                  <a:srgbClr val="0033CC"/>
                </a:solidFill>
              </a:rPr>
            </a:br>
            <a:r>
              <a:rPr lang="pl-PL" altLang="pl-PL" dirty="0" smtClean="0">
                <a:solidFill>
                  <a:srgbClr val="0033CC"/>
                </a:solidFill>
              </a:rPr>
              <a:t>	- instytucje partnerstwa lokalnego </a:t>
            </a:r>
            <a:r>
              <a:rPr lang="pl-PL" altLang="pl-PL" sz="1200" dirty="0" smtClean="0">
                <a:solidFill>
                  <a:srgbClr val="0033CC"/>
                </a:solidFill>
              </a:rPr>
              <a:t>(partnerstwa lokalne zrzeszające różnorodne 	podmioty </a:t>
            </a:r>
            <a:r>
              <a:rPr lang="pl-PL" altLang="pl-PL" sz="12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działające na rzecz rynku pracy </a:t>
            </a:r>
            <a:r>
              <a:rPr lang="pl-PL" sz="12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2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skład których wejść będą mogły władze publiczne, publiczne </a:t>
            </a:r>
            <a:r>
              <a:rPr lang="pl-PL" sz="12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służby </a:t>
            </a:r>
            <a:r>
              <a:rPr lang="pl-PL" sz="12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zatrudnienia, szkoły, organizacje młodzieżowe, instytucje szkoleniowe, prywatne służby </a:t>
            </a:r>
            <a:r>
              <a:rPr lang="pl-PL" sz="12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zatrudnienia</a:t>
            </a:r>
            <a:r>
              <a:rPr lang="pl-PL" sz="12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partnerzy społeczni i </a:t>
            </a:r>
            <a:r>
              <a:rPr lang="pl-PL" sz="12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pracodawcy</a:t>
            </a:r>
            <a:r>
              <a:rPr lang="pl-PL" altLang="pl-PL" sz="1200" dirty="0" smtClean="0">
                <a:solidFill>
                  <a:srgbClr val="0033CC"/>
                </a:solidFill>
              </a:rPr>
              <a:t>)</a:t>
            </a:r>
            <a:r>
              <a:rPr lang="pl-PL" altLang="pl-PL" sz="1200" b="1" dirty="0" smtClean="0">
                <a:solidFill>
                  <a:srgbClr val="0033CC"/>
                </a:solidFill>
              </a:rPr>
              <a:t> </a:t>
            </a:r>
            <a:endParaRPr lang="pl-PL" altLang="pl-PL" sz="1200" dirty="0" smtClean="0">
              <a:solidFill>
                <a:srgbClr val="0033CC"/>
              </a:solidFill>
            </a:endParaRPr>
          </a:p>
          <a:p>
            <a:r>
              <a:rPr lang="pl-PL" altLang="pl-PL" sz="2000" dirty="0">
                <a:solidFill>
                  <a:srgbClr val="0033CC"/>
                </a:solidFill>
              </a:rPr>
              <a:t>	</a:t>
            </a:r>
            <a:r>
              <a:rPr lang="pl-PL" altLang="pl-PL" dirty="0">
                <a:solidFill>
                  <a:srgbClr val="0033CC"/>
                </a:solidFill>
              </a:rPr>
              <a:t>- instytucje dialogu społecznego  </a:t>
            </a:r>
            <a:r>
              <a:rPr lang="pl-PL" altLang="pl-PL" sz="1200" dirty="0">
                <a:solidFill>
                  <a:srgbClr val="0033CC"/>
                </a:solidFill>
              </a:rPr>
              <a:t>(</a:t>
            </a:r>
            <a:r>
              <a:rPr lang="pl-PL" altLang="pl-PL" sz="1200" b="1" dirty="0">
                <a:solidFill>
                  <a:srgbClr val="0033CC"/>
                </a:solidFill>
              </a:rPr>
              <a:t>związki zawodowe</a:t>
            </a:r>
            <a:r>
              <a:rPr lang="pl-PL" altLang="pl-PL" sz="1200" dirty="0">
                <a:solidFill>
                  <a:srgbClr val="0033CC"/>
                </a:solidFill>
              </a:rPr>
              <a:t> lub </a:t>
            </a:r>
            <a:r>
              <a:rPr lang="pl-PL" altLang="pl-PL" sz="1200" b="1" dirty="0">
                <a:solidFill>
                  <a:srgbClr val="0033CC"/>
                </a:solidFill>
              </a:rPr>
              <a:t>organizacje związków </a:t>
            </a:r>
            <a:r>
              <a:rPr lang="pl-PL" altLang="pl-PL" sz="1200" b="1" dirty="0" smtClean="0">
                <a:solidFill>
                  <a:srgbClr val="0033CC"/>
                </a:solidFill>
              </a:rPr>
              <a:t>	zawodowych</a:t>
            </a:r>
            <a:r>
              <a:rPr lang="pl-PL" altLang="pl-PL" sz="1200" dirty="0">
                <a:solidFill>
                  <a:srgbClr val="0033CC"/>
                </a:solidFill>
              </a:rPr>
              <a:t>, </a:t>
            </a:r>
            <a:r>
              <a:rPr lang="pl-PL" altLang="pl-PL" sz="1200" b="1" dirty="0">
                <a:solidFill>
                  <a:srgbClr val="0033CC"/>
                </a:solidFill>
              </a:rPr>
              <a:t>organizacje pracodawców</a:t>
            </a:r>
            <a:r>
              <a:rPr lang="pl-PL" altLang="pl-PL" sz="1200" dirty="0">
                <a:solidFill>
                  <a:srgbClr val="0033CC"/>
                </a:solidFill>
              </a:rPr>
              <a:t>, </a:t>
            </a:r>
            <a:r>
              <a:rPr lang="pl-PL" altLang="pl-PL" sz="1200" b="1" dirty="0">
                <a:solidFill>
                  <a:srgbClr val="0033CC"/>
                </a:solidFill>
              </a:rPr>
              <a:t>organizacje bezrobotnych</a:t>
            </a:r>
            <a:r>
              <a:rPr lang="pl-PL" altLang="pl-PL" sz="1200" dirty="0">
                <a:solidFill>
                  <a:srgbClr val="0033CC"/>
                </a:solidFill>
              </a:rPr>
              <a:t>, </a:t>
            </a:r>
            <a:r>
              <a:rPr lang="pl-PL" altLang="pl-PL" sz="1200" b="1" dirty="0">
                <a:solidFill>
                  <a:srgbClr val="0033CC"/>
                </a:solidFill>
              </a:rPr>
              <a:t>organizacje pozarządowe</a:t>
            </a:r>
            <a:r>
              <a:rPr lang="pl-PL" altLang="pl-PL" sz="1200" dirty="0">
                <a:solidFill>
                  <a:srgbClr val="0033CC"/>
                </a:solidFill>
              </a:rPr>
              <a:t> </a:t>
            </a:r>
            <a:r>
              <a:rPr lang="pl-PL" altLang="pl-PL" sz="1200" dirty="0" smtClean="0">
                <a:solidFill>
                  <a:srgbClr val="0033CC"/>
                </a:solidFill>
              </a:rPr>
              <a:t/>
            </a:r>
            <a:br>
              <a:rPr lang="pl-PL" altLang="pl-PL" sz="1200" dirty="0" smtClean="0">
                <a:solidFill>
                  <a:srgbClr val="0033CC"/>
                </a:solidFill>
              </a:rPr>
            </a:br>
            <a:r>
              <a:rPr lang="pl-PL" altLang="pl-PL" sz="1200" dirty="0" smtClean="0">
                <a:solidFill>
                  <a:srgbClr val="0033CC"/>
                </a:solidFill>
              </a:rPr>
              <a:t>	</a:t>
            </a:r>
            <a:r>
              <a:rPr lang="pl-PL" altLang="pl-PL" sz="1200" dirty="0" smtClean="0">
                <a:solidFill>
                  <a:srgbClr val="FF0000"/>
                </a:solidFill>
              </a:rPr>
              <a:t>jeżeli wśród </a:t>
            </a:r>
            <a:r>
              <a:rPr lang="pl-PL" altLang="pl-PL" sz="1200" dirty="0">
                <a:solidFill>
                  <a:srgbClr val="FF0000"/>
                </a:solidFill>
              </a:rPr>
              <a:t>zadań statutowych znajduje się realizacja zadań w zakresie promocji zatrudnienia, łagodzenia </a:t>
            </a:r>
            <a:r>
              <a:rPr lang="pl-PL" altLang="pl-PL" sz="1200" dirty="0" smtClean="0">
                <a:solidFill>
                  <a:srgbClr val="FF0000"/>
                </a:solidFill>
              </a:rPr>
              <a:t>	skutków </a:t>
            </a:r>
            <a:r>
              <a:rPr lang="pl-PL" altLang="pl-PL" sz="1200" dirty="0">
                <a:solidFill>
                  <a:srgbClr val="FF0000"/>
                </a:solidFill>
              </a:rPr>
              <a:t>bezrobocia oraz aktywizacji zawodowej</a:t>
            </a:r>
            <a:r>
              <a:rPr lang="pl-PL" altLang="pl-PL" sz="1200" dirty="0" smtClean="0">
                <a:solidFill>
                  <a:srgbClr val="0033CC"/>
                </a:solidFill>
              </a:rPr>
              <a:t>).</a:t>
            </a:r>
            <a:endParaRPr lang="pl-PL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31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nduszeEuropejskiePrezentacjaTemplat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41BC98EB-B254-48DE-A757-86CC93C6277F}"/>
    </a:ext>
  </a:extLst>
</a:theme>
</file>

<file path=ppt/theme/theme10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frastruktura i Środowisko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D7BFAF85-3AFF-408A-9214-9771CA74E33C}"/>
    </a:ext>
  </a:extLst>
</a:theme>
</file>

<file path=ppt/theme/theme3.xml><?xml version="1.0" encoding="utf-8"?>
<a:theme xmlns:a="http://schemas.openxmlformats.org/drawingml/2006/main" name="Inteligentny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D7262E80-C742-4C3A-B4FD-B9DFB2A85E65}"/>
    </a:ext>
  </a:extLst>
</a:theme>
</file>

<file path=ppt/theme/theme4.xml><?xml version="1.0" encoding="utf-8"?>
<a:theme xmlns:a="http://schemas.openxmlformats.org/drawingml/2006/main" name="Rozwój Polski Wschodnie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5D6DABCB-300B-4583-9DC2-84BDBB033C22}"/>
    </a:ext>
  </a:extLst>
</a:theme>
</file>

<file path=ppt/theme/theme5.xml><?xml version="1.0" encoding="utf-8"?>
<a:theme xmlns:a="http://schemas.openxmlformats.org/drawingml/2006/main" name="Wiedza Edukacja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53FA2FB3-9C38-4B68-A4DF-76B77B12EB81}"/>
    </a:ext>
  </a:extLst>
</a:theme>
</file>

<file path=ppt/theme/theme6.xml><?xml version="1.0" encoding="utf-8"?>
<a:theme xmlns:a="http://schemas.openxmlformats.org/drawingml/2006/main" name="Polska Cyfrow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A4A928A6-969B-40E6-93A8-BBEF1A2F6A09}"/>
    </a:ext>
  </a:extLst>
</a:theme>
</file>

<file path=ppt/theme/theme7.xml><?xml version="1.0" encoding="utf-8"?>
<a:theme xmlns:a="http://schemas.openxmlformats.org/drawingml/2006/main" name="Programy Regionaln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92000801-0B03-4AC3-8040-626073FD01A7}"/>
    </a:ext>
  </a:extLst>
</a:theme>
</file>

<file path=ppt/theme/theme8.xml><?xml version="1.0" encoding="utf-8"?>
<a:theme xmlns:a="http://schemas.openxmlformats.org/drawingml/2006/main" name="Pomoc Techniczn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nduszeEuropejskiePrezentacjaTemplate.potx" id="{E1C8E9E8-192D-4AF6-9B43-48AB8A3797D1}" vid="{F455CDD5-C0D5-4F1E-9423-3AD99BE16955}"/>
    </a:ext>
  </a:extLst>
</a:theme>
</file>

<file path=ppt/theme/theme9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FunduszeEuropejskiePrezentacjaTemplate</Template>
  <TotalTime>3395</TotalTime>
  <Words>443</Words>
  <Application>Microsoft Office PowerPoint</Application>
  <PresentationFormat>Pokaz na ekranie 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8</vt:i4>
      </vt:variant>
      <vt:variant>
        <vt:lpstr>Tytuły slajdów</vt:lpstr>
      </vt:variant>
      <vt:variant>
        <vt:i4>17</vt:i4>
      </vt:variant>
    </vt:vector>
  </HeadingPairs>
  <TitlesOfParts>
    <vt:vector size="25" baseType="lpstr">
      <vt:lpstr>FunduszeEuropejskiePrezentacjaTemplate</vt:lpstr>
      <vt:lpstr>Infrastruktura i Środowisko</vt:lpstr>
      <vt:lpstr>Inteligentny Rozwoj</vt:lpstr>
      <vt:lpstr>Rozwój Polski Wschodniej</vt:lpstr>
      <vt:lpstr>Wiedza Edukacja Rozwoj</vt:lpstr>
      <vt:lpstr>Polska Cyfrowa</vt:lpstr>
      <vt:lpstr>Programy Regionalne</vt:lpstr>
      <vt:lpstr>Pomoc Techniczna</vt:lpstr>
      <vt:lpstr>Prezentacja programu PowerPoint</vt:lpstr>
      <vt:lpstr>PERSPEKTYWA FINANSOWA 2014-2020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Zbigniew Ratajczak</dc:creator>
  <cp:lastModifiedBy>szkoleniowy</cp:lastModifiedBy>
  <cp:revision>108</cp:revision>
  <cp:lastPrinted>2015-05-26T05:43:05Z</cp:lastPrinted>
  <dcterms:created xsi:type="dcterms:W3CDTF">2015-03-25T10:25:25Z</dcterms:created>
  <dcterms:modified xsi:type="dcterms:W3CDTF">2015-05-26T06:58:41Z</dcterms:modified>
</cp:coreProperties>
</file>