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17"/>
  </p:notesMasterIdLst>
  <p:sldIdLst>
    <p:sldId id="364" r:id="rId3"/>
    <p:sldId id="423" r:id="rId4"/>
    <p:sldId id="403" r:id="rId5"/>
    <p:sldId id="401" r:id="rId6"/>
    <p:sldId id="360" r:id="rId7"/>
    <p:sldId id="424" r:id="rId8"/>
    <p:sldId id="425" r:id="rId9"/>
    <p:sldId id="426" r:id="rId10"/>
    <p:sldId id="430" r:id="rId11"/>
    <p:sldId id="434" r:id="rId12"/>
    <p:sldId id="427" r:id="rId13"/>
    <p:sldId id="428" r:id="rId14"/>
    <p:sldId id="408" r:id="rId15"/>
    <p:sldId id="431" r:id="rId1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18529-06C5-4F6C-B23C-F661A234F72D}" type="datetimeFigureOut">
              <a:rPr lang="pl-PL" smtClean="0"/>
              <a:pPr/>
              <a:t>2015-05-22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59028-A237-4B77-AE99-7D37022F077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7725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78980-17D6-4A59-8324-DDBDA002BD60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DD5A2-D695-4F61-9B90-FDAE373400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EEC1-2BA6-4D9A-862A-E5EB09083C2F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A5A5-D68A-4689-99A8-712184236F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0619-6883-4333-844E-F73E7756CA5F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0790B-4BD7-4A92-A954-519051FC37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dirty="0" smtClean="0"/>
              <a:t>Kliknij, aby edytować styl wzorca podtytułu</a:t>
            </a:r>
            <a:endParaRPr lang="pl-PL" dirty="0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275F-43E9-4074-99A8-F41A4E35CD05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A7C1F-F32A-44C9-A44C-540CF203E6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01B5-AB05-438B-AAB9-0FEC556EB087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FAF0D-F550-4D9A-8826-74EA4F53E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71A52-8D84-40B3-990E-B9B9C429A50C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67291-472E-481B-BDED-A45AB44379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A21DF-458E-44AE-950D-7D08E0A292F9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36902-4921-4D7F-AC38-EF70ABCFF0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595E5-6BE7-4471-8966-BC753063564A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4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2FAD2-095C-473A-B81F-DF29EE256F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F9FDF-0B7E-4A88-8469-02B2001AC76B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9334E-8DC4-417F-954D-A83494A443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6A3CD-3179-46EE-B9D4-08BD1DAA91A5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04B9-DB92-4906-A037-1CD3AEB841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37D85-5FFD-470D-AF3C-8D90B5F32E08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FF02-48DE-438F-9A2D-1DED56E885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58000"/>
              </a:srgbClr>
            </a:gs>
            <a:gs pos="50000">
              <a:srgbClr val="92D050">
                <a:alpha val="39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243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7A81EF-3FDA-4C30-8118-6607D7FECAB1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CA7C5C-CE34-4879-A9A5-5170018F51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9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znak_PO_ K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088" y="6165850"/>
            <a:ext cx="1655762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2" descr="logodwu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00563" y="6237288"/>
            <a:ext cx="4429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3" descr="UE+EFS_L-kolor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19925" y="6165850"/>
            <a:ext cx="1512888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836613"/>
            <a:ext cx="9144000" cy="14446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0" y="6021388"/>
            <a:ext cx="9144000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1" name="Picture 16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92950" y="333375"/>
            <a:ext cx="187166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7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19925" y="115888"/>
            <a:ext cx="199390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FF6600">
              <a:alpha val="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FF6600">
              <a:alpha val="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5" name="Picture 11" descr="C:\Documents and Settings\zratajczak\Pulpit\Papier wzór\Papier firmowy styczeń 2011\Logotypy\logo_dwup_2010_col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00563" y="6237288"/>
            <a:ext cx="4397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4282" y="1857364"/>
            <a:ext cx="8715436" cy="3299828"/>
          </a:xfrm>
          <a:ln w="38100" cmpd="thickThin"/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  <a:t>DZIAŁANIA </a:t>
            </a:r>
            <a:b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</a:br>
            <a: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  <a:t>na rzecz osób młodych</a:t>
            </a:r>
            <a:b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</a:br>
            <a: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  <a:t>w ramach funduszy europejskich</a:t>
            </a:r>
            <a:b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</a:br>
            <a:r>
              <a:rPr lang="pl-PL" sz="3100" dirty="0" smtClean="0">
                <a:gradFill>
                  <a:gsLst>
                    <a:gs pos="0">
                      <a:srgbClr val="C00000"/>
                    </a:gs>
                    <a:gs pos="73000">
                      <a:srgbClr val="C00000"/>
                    </a:gs>
                    <a:gs pos="100000">
                      <a:srgbClr val="C00000"/>
                    </a:gs>
                  </a:gsLst>
                  <a:lin ang="4800000" scaled="1"/>
                </a:gradFill>
                <a:latin typeface="Arial Black" pitchFamily="34" charset="0"/>
                <a:cs typeface="Arial" pitchFamily="34" charset="0"/>
              </a:rPr>
              <a:t>2014-2020</a:t>
            </a:r>
            <a:endParaRPr lang="pl-PL" sz="6000" dirty="0">
              <a:gradFill>
                <a:gsLst>
                  <a:gs pos="0">
                    <a:srgbClr val="C00000"/>
                  </a:gs>
                  <a:gs pos="73000">
                    <a:srgbClr val="C00000"/>
                  </a:gs>
                  <a:gs pos="100000">
                    <a:srgbClr val="C00000"/>
                  </a:gs>
                </a:gsLst>
                <a:lin ang="4800000" scaled="1"/>
              </a:gra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755576" y="5929330"/>
            <a:ext cx="7488832" cy="369332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extrusionClr>
                <a:srgbClr val="00B050"/>
              </a:extrusion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Wrocław</a:t>
            </a:r>
            <a:r>
              <a:rPr lang="pl-PL" b="1" dirty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pl-PL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maj 2015</a:t>
            </a:r>
            <a:endParaRPr lang="pl-PL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187624" y="620688"/>
            <a:ext cx="7715304" cy="43088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200" b="1" dirty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Dolnośląski Wojewódzki Urząd Pracy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00063" y="1500188"/>
            <a:ext cx="8143875" cy="4603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>
              <a:latin typeface="Book Antiqua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 dirty="0">
                <a:cs typeface="Times New Roman" pitchFamily="18" charset="0"/>
              </a:rPr>
              <a:t>                                                    </a:t>
            </a:r>
            <a:endParaRPr lang="pl-PL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 dirty="0">
                <a:cs typeface="Times New Roman" pitchFamily="18" charset="0"/>
              </a:rPr>
              <a:t>      </a:t>
            </a:r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 dirty="0">
                <a:cs typeface="Times New Roman" pitchFamily="18" charset="0"/>
              </a:rPr>
              <a:t>                                                    </a:t>
            </a:r>
            <a:endParaRPr lang="pl-PL" dirty="0"/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865187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107504" y="835547"/>
            <a:ext cx="882221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buFontTx/>
              <a:buNone/>
            </a:pPr>
            <a:r>
              <a:rPr lang="pl-PL" altLang="pl-PL" sz="1600" u="sng" dirty="0">
                <a:solidFill>
                  <a:schemeClr val="bg1"/>
                </a:solidFill>
              </a:rPr>
              <a:t>Za realizację Gwarancji dla młodzieży </a:t>
            </a:r>
            <a:r>
              <a:rPr lang="pl-PL" altLang="pl-PL" sz="1600" b="1" u="sng" dirty="0">
                <a:solidFill>
                  <a:schemeClr val="bg1"/>
                </a:solidFill>
              </a:rPr>
              <a:t>na szczeblu centralnym </a:t>
            </a:r>
            <a:r>
              <a:rPr lang="pl-PL" altLang="pl-PL" sz="1600" u="sng" dirty="0">
                <a:solidFill>
                  <a:schemeClr val="bg1"/>
                </a:solidFill>
              </a:rPr>
              <a:t>odpowiedzialne będą: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 smtClean="0">
                <a:solidFill>
                  <a:srgbClr val="C00000"/>
                </a:solidFill>
              </a:rPr>
              <a:t>Ministerstwo </a:t>
            </a:r>
            <a:r>
              <a:rPr lang="pl-PL" altLang="pl-PL" sz="1600" b="1" dirty="0">
                <a:solidFill>
                  <a:srgbClr val="C00000"/>
                </a:solidFill>
              </a:rPr>
              <a:t>Pracy i Polityki Społecznej (</a:t>
            </a:r>
            <a:r>
              <a:rPr lang="pl-PL" altLang="pl-PL" sz="1600" b="1" dirty="0" err="1">
                <a:solidFill>
                  <a:srgbClr val="C00000"/>
                </a:solidFill>
              </a:rPr>
              <a:t>MPiPS</a:t>
            </a:r>
            <a:r>
              <a:rPr lang="pl-PL" altLang="pl-PL" sz="1600" b="1" dirty="0">
                <a:solidFill>
                  <a:srgbClr val="C00000"/>
                </a:solidFill>
              </a:rPr>
              <a:t>) </a:t>
            </a:r>
            <a:r>
              <a:rPr lang="pl-PL" altLang="pl-PL" sz="1600" dirty="0">
                <a:solidFill>
                  <a:schemeClr val="bg1"/>
                </a:solidFill>
              </a:rPr>
              <a:t>– w kwestiach merytorycznych </a:t>
            </a:r>
            <a:r>
              <a:rPr lang="pl-PL" altLang="pl-PL" sz="1600" dirty="0" smtClean="0">
                <a:solidFill>
                  <a:schemeClr val="bg1"/>
                </a:solidFill>
              </a:rPr>
              <a:t/>
            </a:r>
            <a:br>
              <a:rPr lang="pl-PL" altLang="pl-PL" sz="1600" dirty="0" smtClean="0">
                <a:solidFill>
                  <a:schemeClr val="bg1"/>
                </a:solidFill>
              </a:rPr>
            </a:br>
            <a:r>
              <a:rPr lang="pl-PL" altLang="pl-PL" sz="1600" dirty="0" smtClean="0">
                <a:solidFill>
                  <a:schemeClr val="bg1"/>
                </a:solidFill>
              </a:rPr>
              <a:t>i </a:t>
            </a:r>
            <a:r>
              <a:rPr lang="pl-PL" altLang="pl-PL" sz="1600" dirty="0">
                <a:solidFill>
                  <a:schemeClr val="bg1"/>
                </a:solidFill>
              </a:rPr>
              <a:t>finansowych dotyczących Funduszu Pracy, a także w zakresie gospodarowania środkami </a:t>
            </a:r>
            <a:r>
              <a:rPr lang="pl-PL" altLang="pl-PL" sz="1600" dirty="0" smtClean="0">
                <a:solidFill>
                  <a:schemeClr val="bg1"/>
                </a:solidFill>
              </a:rPr>
              <a:t/>
            </a:r>
            <a:br>
              <a:rPr lang="pl-PL" altLang="pl-PL" sz="1600" dirty="0" smtClean="0">
                <a:solidFill>
                  <a:schemeClr val="bg1"/>
                </a:solidFill>
              </a:rPr>
            </a:br>
            <a:r>
              <a:rPr lang="pl-PL" altLang="pl-PL" sz="1600" dirty="0" smtClean="0">
                <a:solidFill>
                  <a:schemeClr val="bg1"/>
                </a:solidFill>
              </a:rPr>
              <a:t>z </a:t>
            </a:r>
            <a:r>
              <a:rPr lang="pl-PL" altLang="pl-PL" sz="1600" dirty="0">
                <a:solidFill>
                  <a:schemeClr val="bg1"/>
                </a:solidFill>
              </a:rPr>
              <a:t>Inicjatywy przewidzianymi na konkursy centralne. 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>
                <a:solidFill>
                  <a:srgbClr val="C00000"/>
                </a:solidFill>
              </a:rPr>
              <a:t>Ministerstwo Infrastruktury i Rozwoju (</a:t>
            </a:r>
            <a:r>
              <a:rPr lang="pl-PL" altLang="pl-PL" sz="1600" b="1" dirty="0" err="1">
                <a:solidFill>
                  <a:srgbClr val="C00000"/>
                </a:solidFill>
              </a:rPr>
              <a:t>MIiR</a:t>
            </a:r>
            <a:r>
              <a:rPr lang="pl-PL" altLang="pl-PL" sz="1600" b="1" dirty="0">
                <a:solidFill>
                  <a:srgbClr val="C00000"/>
                </a:solidFill>
              </a:rPr>
              <a:t>) </a:t>
            </a:r>
            <a:r>
              <a:rPr lang="pl-PL" altLang="pl-PL" sz="1600" dirty="0">
                <a:solidFill>
                  <a:schemeClr val="bg1"/>
                </a:solidFill>
              </a:rPr>
              <a:t>- w aspektach organizacyjnych i finansowych dotyczących Europejskiego Funduszu Społecznego, 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>
                <a:solidFill>
                  <a:srgbClr val="C00000"/>
                </a:solidFill>
              </a:rPr>
              <a:t>Komenda Główna Ochotniczych Hufców Pracy (KG OHP)</a:t>
            </a:r>
            <a:r>
              <a:rPr lang="pl-PL" altLang="pl-PL" sz="1600" b="1" dirty="0">
                <a:solidFill>
                  <a:schemeClr val="bg1"/>
                </a:solidFill>
              </a:rPr>
              <a:t> </a:t>
            </a:r>
            <a:r>
              <a:rPr lang="pl-PL" altLang="pl-PL" sz="1600" dirty="0">
                <a:solidFill>
                  <a:schemeClr val="bg1"/>
                </a:solidFill>
              </a:rPr>
              <a:t>– </a:t>
            </a:r>
            <a:r>
              <a:rPr lang="pl-PL" altLang="pl-PL" sz="1600" dirty="0" smtClean="0">
                <a:solidFill>
                  <a:schemeClr val="bg1"/>
                </a:solidFill>
              </a:rPr>
              <a:t>w </a:t>
            </a:r>
            <a:r>
              <a:rPr lang="pl-PL" altLang="pl-PL" sz="1600" dirty="0">
                <a:solidFill>
                  <a:schemeClr val="bg1"/>
                </a:solidFill>
              </a:rPr>
              <a:t>kwestiach dotyczących wdrażania </a:t>
            </a:r>
            <a:r>
              <a:rPr lang="pl-PL" altLang="pl-PL" sz="1600" i="1" dirty="0">
                <a:solidFill>
                  <a:schemeClr val="bg1"/>
                </a:solidFill>
              </a:rPr>
              <a:t>Gwarancji dla młodzieży przez jednostki Ochotniczych Hufców Pracy (OHP), 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>
                <a:solidFill>
                  <a:srgbClr val="C00000"/>
                </a:solidFill>
              </a:rPr>
              <a:t>Bank Gospodarstwa Krajowego (BGK) </a:t>
            </a:r>
            <a:r>
              <a:rPr lang="pl-PL" altLang="pl-PL" sz="1600" dirty="0">
                <a:solidFill>
                  <a:schemeClr val="bg1"/>
                </a:solidFill>
              </a:rPr>
              <a:t>– zakresie realizacji programu pożyczkowego. </a:t>
            </a:r>
            <a:endParaRPr lang="pl-PL" altLang="pl-PL" sz="1600" dirty="0" smtClean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</a:pPr>
            <a:endParaRPr lang="pl-PL" altLang="pl-PL" sz="1600" dirty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  <a:buFontTx/>
              <a:buNone/>
            </a:pPr>
            <a:r>
              <a:rPr lang="pl-PL" altLang="pl-PL" sz="1600" u="sng" dirty="0">
                <a:solidFill>
                  <a:schemeClr val="bg1"/>
                </a:solidFill>
              </a:rPr>
              <a:t>Za realizację Gwarancji dla młodzieży </a:t>
            </a:r>
            <a:r>
              <a:rPr lang="pl-PL" altLang="pl-PL" sz="1600" b="1" u="sng" dirty="0">
                <a:solidFill>
                  <a:schemeClr val="bg1"/>
                </a:solidFill>
              </a:rPr>
              <a:t>na szczeblu </a:t>
            </a:r>
            <a:r>
              <a:rPr lang="pl-PL" altLang="pl-PL" sz="1600" b="1" u="sng" dirty="0" smtClean="0">
                <a:solidFill>
                  <a:schemeClr val="bg1"/>
                </a:solidFill>
              </a:rPr>
              <a:t>regionalnym </a:t>
            </a:r>
            <a:r>
              <a:rPr lang="pl-PL" altLang="pl-PL" sz="1600" u="sng" dirty="0">
                <a:solidFill>
                  <a:schemeClr val="bg1"/>
                </a:solidFill>
              </a:rPr>
              <a:t>odpowiedzialne będą: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 smtClean="0">
                <a:solidFill>
                  <a:srgbClr val="C00000"/>
                </a:solidFill>
              </a:rPr>
              <a:t>Wojewódzkie </a:t>
            </a:r>
            <a:r>
              <a:rPr lang="pl-PL" altLang="pl-PL" sz="1600" b="1" dirty="0">
                <a:solidFill>
                  <a:srgbClr val="C00000"/>
                </a:solidFill>
              </a:rPr>
              <a:t>urzędy pracy (WUP)</a:t>
            </a:r>
            <a:r>
              <a:rPr lang="pl-PL" altLang="pl-PL" sz="1600" b="1" dirty="0">
                <a:solidFill>
                  <a:schemeClr val="bg1"/>
                </a:solidFill>
              </a:rPr>
              <a:t>;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>
                <a:solidFill>
                  <a:srgbClr val="C00000"/>
                </a:solidFill>
              </a:rPr>
              <a:t>Powiatowe urzędy pracy (PUP)</a:t>
            </a:r>
            <a:r>
              <a:rPr lang="pl-PL" altLang="pl-PL" sz="1600" dirty="0">
                <a:solidFill>
                  <a:schemeClr val="bg1"/>
                </a:solidFill>
              </a:rPr>
              <a:t>; </a:t>
            </a:r>
          </a:p>
          <a:p>
            <a:pPr algn="just">
              <a:spcBef>
                <a:spcPts val="600"/>
              </a:spcBef>
            </a:pPr>
            <a:r>
              <a:rPr lang="pl-PL" altLang="pl-PL" sz="1600" dirty="0">
                <a:solidFill>
                  <a:schemeClr val="bg1"/>
                </a:solidFill>
              </a:rPr>
              <a:t>Struktury organizacyjne </a:t>
            </a:r>
            <a:r>
              <a:rPr lang="pl-PL" altLang="pl-PL" sz="1600" b="1" dirty="0">
                <a:solidFill>
                  <a:srgbClr val="C00000"/>
                </a:solidFill>
              </a:rPr>
              <a:t>Ochotniczych Hufców Pracy (OHP)</a:t>
            </a:r>
            <a:r>
              <a:rPr lang="pl-PL" altLang="pl-PL" sz="1600" dirty="0">
                <a:solidFill>
                  <a:schemeClr val="bg1"/>
                </a:solidFill>
              </a:rPr>
              <a:t>; </a:t>
            </a:r>
          </a:p>
          <a:p>
            <a:pPr algn="just">
              <a:spcBef>
                <a:spcPts val="600"/>
              </a:spcBef>
            </a:pPr>
            <a:r>
              <a:rPr lang="pl-PL" altLang="pl-PL" sz="1600" dirty="0">
                <a:solidFill>
                  <a:schemeClr val="bg1"/>
                </a:solidFill>
              </a:rPr>
              <a:t>Bank Gospodarstwa Krajowego (BGK) za pośrednictwem wyłonionych </a:t>
            </a:r>
            <a:r>
              <a:rPr lang="pl-PL" altLang="pl-PL" sz="1600" b="1" dirty="0">
                <a:solidFill>
                  <a:srgbClr val="C00000"/>
                </a:solidFill>
              </a:rPr>
              <a:t>Pośredników Finansowych</a:t>
            </a:r>
            <a:r>
              <a:rPr lang="pl-PL" altLang="pl-PL" sz="1600" dirty="0">
                <a:solidFill>
                  <a:schemeClr val="bg1"/>
                </a:solidFill>
              </a:rPr>
              <a:t>;</a:t>
            </a:r>
          </a:p>
          <a:p>
            <a:pPr algn="just">
              <a:spcBef>
                <a:spcPts val="600"/>
              </a:spcBef>
            </a:pPr>
            <a:r>
              <a:rPr lang="pl-PL" altLang="pl-PL" sz="1600" b="1" dirty="0">
                <a:solidFill>
                  <a:srgbClr val="C00000"/>
                </a:solidFill>
              </a:rPr>
              <a:t>Partnerzy rynku pracy</a:t>
            </a:r>
            <a:r>
              <a:rPr lang="pl-PL" altLang="pl-PL" sz="1600" b="1" dirty="0">
                <a:solidFill>
                  <a:schemeClr val="bg1"/>
                </a:solidFill>
              </a:rPr>
              <a:t>, </a:t>
            </a:r>
            <a:r>
              <a:rPr lang="pl-PL" altLang="pl-PL" sz="1600" dirty="0">
                <a:solidFill>
                  <a:schemeClr val="bg1"/>
                </a:solidFill>
              </a:rPr>
              <a:t>w tym partnerzy społeczni, agencje zatrudnienia, organizacje pozarządowe, podmioty ekonomii społecznej, instytucje szkoleniowe, instytucje dialogu społecznego, gminy i pracodawcy wyłonieni do realizacji </a:t>
            </a:r>
            <a:r>
              <a:rPr lang="pl-PL" altLang="pl-PL" sz="1600" i="1" dirty="0">
                <a:solidFill>
                  <a:schemeClr val="bg1"/>
                </a:solidFill>
              </a:rPr>
              <a:t>Gwarancji dla młodzieży. </a:t>
            </a:r>
          </a:p>
          <a:p>
            <a:pPr algn="just">
              <a:spcBef>
                <a:spcPts val="600"/>
              </a:spcBef>
            </a:pPr>
            <a:endParaRPr lang="pl-PL" altLang="pl-P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5748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34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Grupy docelowe „Gwarancji dla młodzieży” w Polsce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21812" y="1412776"/>
            <a:ext cx="83986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bg1"/>
                </a:solidFill>
              </a:rPr>
              <a:t>Osoby w wieku 15-17 lat przedwcześnie kończące naukę – osoby zaniedbujące obowiązek szkolny (do 16 r. ż.) lub obowiązek nauki (do osiągnięcia 18 r. ż.).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chemeClr val="bg1"/>
                </a:solidFill>
              </a:rPr>
              <a:t>Osoby </a:t>
            </a:r>
            <a:r>
              <a:rPr lang="pl-PL" dirty="0">
                <a:solidFill>
                  <a:schemeClr val="bg1"/>
                </a:solidFill>
              </a:rPr>
              <a:t>w wieku 18-24 lata pozostające poza zatrudnieniem, edukacją </a:t>
            </a:r>
            <a:r>
              <a:rPr lang="pl-PL" dirty="0" smtClean="0">
                <a:solidFill>
                  <a:schemeClr val="bg1"/>
                </a:solidFill>
              </a:rPr>
              <a:t/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i </a:t>
            </a:r>
            <a:r>
              <a:rPr lang="pl-PL" dirty="0">
                <a:solidFill>
                  <a:schemeClr val="bg1"/>
                </a:solidFill>
              </a:rPr>
              <a:t>szkoleniem (NEET) – w tym osoby wymagające szczególnego wsparcia tj. oddalone od rynku pracy, ze środowisk </a:t>
            </a:r>
            <a:r>
              <a:rPr lang="pl-PL" dirty="0" err="1">
                <a:solidFill>
                  <a:schemeClr val="bg1"/>
                </a:solidFill>
              </a:rPr>
              <a:t>defaworyzowanych</a:t>
            </a:r>
            <a:r>
              <a:rPr lang="pl-PL" dirty="0">
                <a:solidFill>
                  <a:schemeClr val="bg1"/>
                </a:solidFill>
              </a:rPr>
              <a:t>, z obszarów wiejskich. </a:t>
            </a:r>
            <a:endParaRPr lang="pl-PL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altLang="pl-PL" dirty="0">
                <a:solidFill>
                  <a:schemeClr val="bg1"/>
                </a:solidFill>
              </a:rPr>
              <a:t>Osoby w wieku 18-25 lat zarejestrowane jako bezrobotni – w tym również zarejestrowani studenci studiów zaocznych i wieczorowych, czyli niespełniający tym samym warunku dla klasyfikacji jako NEET.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altLang="pl-PL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altLang="pl-PL" dirty="0" smtClean="0">
                <a:solidFill>
                  <a:schemeClr val="bg1"/>
                </a:solidFill>
              </a:rPr>
              <a:t>Bezrobotna </a:t>
            </a:r>
            <a:r>
              <a:rPr lang="pl-PL" altLang="pl-PL" dirty="0">
                <a:solidFill>
                  <a:schemeClr val="bg1"/>
                </a:solidFill>
              </a:rPr>
              <a:t>młodzież oraz poszukujący pracy absolwenci szkół </a:t>
            </a:r>
            <a:r>
              <a:rPr lang="pl-PL" altLang="pl-PL" dirty="0" smtClean="0">
                <a:solidFill>
                  <a:schemeClr val="bg1"/>
                </a:solidFill>
              </a:rPr>
              <a:t>i </a:t>
            </a:r>
            <a:r>
              <a:rPr lang="pl-PL" altLang="pl-PL" dirty="0">
                <a:solidFill>
                  <a:schemeClr val="bg1"/>
                </a:solidFill>
              </a:rPr>
              <a:t>uczelni </a:t>
            </a:r>
            <a:r>
              <a:rPr lang="pl-PL" altLang="pl-PL" dirty="0" smtClean="0">
                <a:solidFill>
                  <a:schemeClr val="bg1"/>
                </a:solidFill>
              </a:rPr>
              <a:t/>
            </a:r>
            <a:br>
              <a:rPr lang="pl-PL" altLang="pl-PL" dirty="0" smtClean="0">
                <a:solidFill>
                  <a:schemeClr val="bg1"/>
                </a:solidFill>
              </a:rPr>
            </a:br>
            <a:r>
              <a:rPr lang="pl-PL" altLang="pl-PL" dirty="0" smtClean="0">
                <a:solidFill>
                  <a:schemeClr val="bg1"/>
                </a:solidFill>
              </a:rPr>
              <a:t>w </a:t>
            </a:r>
            <a:r>
              <a:rPr lang="pl-PL" altLang="pl-PL" dirty="0">
                <a:solidFill>
                  <a:schemeClr val="bg1"/>
                </a:solidFill>
              </a:rPr>
              <a:t>okresie 48 miesięcy od dnia ukończenia szkoły lub uzyskania tytułu zawodowego w wieku 18-29 lat – w zakresie wsparcia przedsiębiorczości osób młodych.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553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>
                <a:solidFill>
                  <a:srgbClr val="C00000"/>
                </a:solidFill>
                <a:latin typeface="Verdana"/>
              </a:rPr>
              <a:t>Założenia dot. wdrażania środków YEI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323850" y="1690688"/>
            <a:ext cx="8569325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10 polskich województw kwalifikujących się do wsparcia w ramach YEI: </a:t>
            </a: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dolnośląskie, kujawsko-pomorskie, lubelskie, lubuskie, łódzkie, małopolskie, podkarpackie, świętokrzyskie, warmińsko-mazurskie i zachodniopomorskie.</a:t>
            </a:r>
          </a:p>
          <a:p>
            <a:pPr algn="just">
              <a:defRPr/>
            </a:pPr>
            <a:endParaRPr lang="pl-PL" altLang="pl-PL" dirty="0">
              <a:solidFill>
                <a:srgbClr val="000000"/>
              </a:solidFill>
              <a:latin typeface="Arial"/>
              <a:ea typeface="ＭＳ Ｐゴシック" pitchFamily="34" charset="-128"/>
              <a:cs typeface="Arial"/>
            </a:endParaRPr>
          </a:p>
          <a:p>
            <a:pPr algn="just">
              <a:defRPr/>
            </a:pP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Wparcie będzie wdrażanie w ramach </a:t>
            </a: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wyodrębnionej osi PO WER 2014-2020.</a:t>
            </a:r>
          </a:p>
          <a:p>
            <a:pPr algn="just">
              <a:defRPr/>
            </a:pPr>
            <a:endParaRPr lang="pl-PL" altLang="pl-PL" b="1" dirty="0">
              <a:solidFill>
                <a:srgbClr val="000000"/>
              </a:solidFill>
              <a:latin typeface="Arial"/>
              <a:ea typeface="ＭＳ Ｐゴシック" pitchFamily="34" charset="-128"/>
              <a:cs typeface="Arial"/>
            </a:endParaRPr>
          </a:p>
          <a:p>
            <a:pPr algn="just"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Całość działań </a:t>
            </a: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skierowanych </a:t>
            </a: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do osób w wieku 15-29 </a:t>
            </a:r>
            <a:r>
              <a:rPr lang="pl-PL" altLang="pl-PL" b="1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lat </a:t>
            </a: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będzie realizowanych </a:t>
            </a:r>
            <a:r>
              <a:rPr lang="pl-PL" altLang="pl-PL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/>
            </a:r>
            <a:br>
              <a:rPr lang="pl-PL" altLang="pl-PL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pl-PL" altLang="pl-PL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w </a:t>
            </a: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ramach </a:t>
            </a: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PI 8.6 </a:t>
            </a:r>
            <a:r>
              <a:rPr lang="pl-PL" altLang="pl-PL" i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Trwała   integracja na rynku pracy ludzi młodych bez pracy, którzy nie uczestniczą w kształceniu lub </a:t>
            </a:r>
            <a:r>
              <a:rPr lang="pl-PL" altLang="pl-PL" i="1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szkoleniu, </a:t>
            </a:r>
          </a:p>
          <a:p>
            <a:pPr algn="just">
              <a:defRPr/>
            </a:pPr>
            <a:r>
              <a:rPr lang="pl-PL" altLang="pl-PL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(</a:t>
            </a:r>
            <a:r>
              <a:rPr lang="pl-PL" altLang="pl-PL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bezrobotni od 30 roku życia wspierani w ramach PI 8.5 w RPO</a:t>
            </a:r>
            <a:r>
              <a:rPr lang="pl-PL" altLang="pl-PL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).</a:t>
            </a:r>
          </a:p>
          <a:p>
            <a:pPr marL="0" lvl="1" algn="just">
              <a:defRPr/>
            </a:pPr>
            <a:endParaRPr lang="pl-PL" altLang="pl-PL" dirty="0">
              <a:solidFill>
                <a:srgbClr val="000000"/>
              </a:solidFill>
              <a:latin typeface="Arial"/>
              <a:ea typeface="ＭＳ Ｐゴシック" pitchFamily="34" charset="-128"/>
              <a:cs typeface="Arial"/>
            </a:endParaRPr>
          </a:p>
          <a:p>
            <a:pPr algn="just">
              <a:defRPr/>
            </a:pPr>
            <a:r>
              <a:rPr lang="pl-PL" b="1" dirty="0">
                <a:solidFill>
                  <a:srgbClr val="000000"/>
                </a:solidFill>
                <a:latin typeface="Arial"/>
                <a:cs typeface="Arial"/>
              </a:rPr>
              <a:t>Działania przewidziane do realizacji </a:t>
            </a:r>
            <a:r>
              <a:rPr lang="pl-PL" dirty="0">
                <a:solidFill>
                  <a:srgbClr val="000000"/>
                </a:solidFill>
                <a:latin typeface="Arial"/>
                <a:cs typeface="Arial"/>
              </a:rPr>
              <a:t>w ramach osi priorytetowej </a:t>
            </a:r>
            <a:r>
              <a:rPr lang="pl-PL" b="1" dirty="0">
                <a:solidFill>
                  <a:srgbClr val="000000"/>
                </a:solidFill>
                <a:latin typeface="Arial"/>
                <a:cs typeface="Arial"/>
              </a:rPr>
              <a:t>będą </a:t>
            </a:r>
            <a:r>
              <a:rPr lang="pl-PL" b="1" dirty="0" smtClean="0">
                <a:solidFill>
                  <a:srgbClr val="000000"/>
                </a:solidFill>
                <a:latin typeface="Arial"/>
                <a:cs typeface="Arial"/>
              </a:rPr>
              <a:t>          </a:t>
            </a:r>
            <a:r>
              <a:rPr lang="pl-PL" b="1" dirty="0">
                <a:solidFill>
                  <a:srgbClr val="000000"/>
                </a:solidFill>
                <a:latin typeface="Arial"/>
                <a:cs typeface="Arial"/>
              </a:rPr>
              <a:t>zgodne z</a:t>
            </a:r>
            <a:r>
              <a:rPr lang="pl-PL" dirty="0">
                <a:solidFill>
                  <a:srgbClr val="000000"/>
                </a:solidFill>
                <a:latin typeface="Arial"/>
                <a:cs typeface="Arial"/>
              </a:rPr>
              <a:t> ustawą o promocji zatrudnienia i instytucjach rynku pracy </a:t>
            </a:r>
            <a:r>
              <a:rPr lang="pl-PL" dirty="0" smtClean="0">
                <a:solidFill>
                  <a:srgbClr val="000000"/>
                </a:solidFill>
                <a:latin typeface="Arial"/>
                <a:cs typeface="Arial"/>
              </a:rPr>
              <a:t>oraz           </a:t>
            </a:r>
            <a:r>
              <a:rPr lang="pl-PL" b="1" dirty="0">
                <a:solidFill>
                  <a:srgbClr val="000000"/>
                </a:solidFill>
                <a:latin typeface="Arial"/>
                <a:cs typeface="Arial"/>
              </a:rPr>
              <a:t>założeniami polskiego modelu Gwarancji dla młodzieży</a:t>
            </a:r>
            <a:r>
              <a:rPr lang="pl-PL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l-PL" altLang="pl-PL" dirty="0">
              <a:solidFill>
                <a:srgbClr val="000000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489452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r z ą d   P r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75182" y="786585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Czynniki decydujące o znalezieniu pracy wg. CBOS</a:t>
            </a:r>
            <a:endParaRPr lang="pl-PL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4153"/>
            <a:ext cx="8678198" cy="537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932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4282" y="2000240"/>
            <a:ext cx="8715436" cy="13567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200" dirty="0" smtClean="0">
                <a:solidFill>
                  <a:srgbClr val="C00000"/>
                </a:solidFill>
                <a:latin typeface="Arial Black" pitchFamily="34" charset="0"/>
              </a:rPr>
              <a:t>Dziękuję za uwagę</a:t>
            </a:r>
            <a:endParaRPr lang="pl-PL" sz="3200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514" name="pole tekstowe 9"/>
          <p:cNvSpPr txBox="1">
            <a:spLocks noChangeArrowheads="1"/>
          </p:cNvSpPr>
          <p:nvPr/>
        </p:nvSpPr>
        <p:spPr bwMode="auto">
          <a:xfrm>
            <a:off x="2428875" y="4286250"/>
            <a:ext cx="4071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1187624" y="620688"/>
            <a:ext cx="7715304" cy="43088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200" b="1" dirty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Arial" charset="0"/>
              </a:rPr>
              <a:t>Dolnośląski Wojewódzki Urząd </a:t>
            </a:r>
            <a:r>
              <a:rPr lang="pl-PL" sz="22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Arial" charset="0"/>
              </a:rPr>
              <a:t>Pracy</a:t>
            </a:r>
            <a:endParaRPr lang="pl-PL" sz="22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500063" y="1500188"/>
            <a:ext cx="8143875" cy="4603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>
                <a:solidFill>
                  <a:prstClr val="white"/>
                </a:solidFill>
                <a:latin typeface="Arial" charset="0"/>
                <a:cs typeface="Times New Roman" pitchFamily="18" charset="0"/>
              </a:rPr>
              <a:t>                                                    </a:t>
            </a:r>
            <a:endParaRPr lang="pl-PL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>
                <a:solidFill>
                  <a:prstClr val="white"/>
                </a:solidFill>
                <a:latin typeface="Arial" charset="0"/>
                <a:cs typeface="Times New Roman" pitchFamily="18" charset="0"/>
              </a:rPr>
              <a:t>      </a:t>
            </a:r>
            <a:endParaRPr lang="pl-PL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1200">
                <a:solidFill>
                  <a:prstClr val="white"/>
                </a:solidFill>
                <a:latin typeface="Arial" charset="0"/>
                <a:cs typeface="Times New Roman" pitchFamily="18" charset="0"/>
              </a:rPr>
              <a:t>                                                    </a:t>
            </a:r>
            <a:endParaRPr lang="pl-PL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64096" cy="98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Prostokąt 16"/>
          <p:cNvSpPr/>
          <p:nvPr/>
        </p:nvSpPr>
        <p:spPr>
          <a:xfrm>
            <a:off x="2267744" y="41490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Monika Kwil-Skrzypińska</a:t>
            </a:r>
          </a:p>
          <a:p>
            <a:pPr algn="ctr"/>
            <a:r>
              <a:rPr lang="pl-PL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Dyrektor </a:t>
            </a:r>
          </a:p>
          <a:p>
            <a:pPr algn="ctr"/>
            <a:r>
              <a:rPr lang="pl-PL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Dolnośląskiego</a:t>
            </a:r>
          </a:p>
          <a:p>
            <a:pPr algn="ctr"/>
            <a:r>
              <a:rPr lang="pl-PL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Wojewódzkiego Urzędu Pracy</a:t>
            </a:r>
            <a:endParaRPr lang="pl-PL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59637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245" y="1196751"/>
            <a:ext cx="5812672" cy="5328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245" y="1196589"/>
            <a:ext cx="1699567" cy="164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Bezrobocie w grupie osób od 15 do 24 lat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79512" y="1196589"/>
            <a:ext cx="2730078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altLang="en-US" dirty="0">
                <a:solidFill>
                  <a:schemeClr val="bg1"/>
                </a:solidFill>
                <a:latin typeface="Verdana"/>
              </a:rPr>
              <a:t>&gt;50% - Hiszpania, </a:t>
            </a:r>
            <a:r>
              <a:rPr lang="en-GB" altLang="en-US" dirty="0" err="1">
                <a:solidFill>
                  <a:schemeClr val="bg1"/>
                </a:solidFill>
                <a:latin typeface="Verdana"/>
              </a:rPr>
              <a:t>Grec</a:t>
            </a:r>
            <a:r>
              <a:rPr lang="pl-PL" altLang="en-US" dirty="0">
                <a:solidFill>
                  <a:schemeClr val="bg1"/>
                </a:solidFill>
                <a:latin typeface="Verdana"/>
              </a:rPr>
              <a:t>ja</a:t>
            </a:r>
          </a:p>
          <a:p>
            <a:pPr>
              <a:defRPr/>
            </a:pPr>
            <a:endParaRPr lang="pl-PL" altLang="en-US" dirty="0">
              <a:solidFill>
                <a:schemeClr val="bg1"/>
              </a:solidFill>
              <a:latin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altLang="en-US" dirty="0">
                <a:solidFill>
                  <a:schemeClr val="bg1"/>
                </a:solidFill>
                <a:latin typeface="Verdana"/>
              </a:rPr>
              <a:t>30 – 50% - Włochy, Chorwacja, Cypr, Portugalia, Słowacja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altLang="en-US" dirty="0">
              <a:solidFill>
                <a:schemeClr val="bg1"/>
              </a:solidFill>
              <a:latin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altLang="en-US" dirty="0">
                <a:solidFill>
                  <a:srgbClr val="C00000"/>
                </a:solidFill>
                <a:latin typeface="Verdana"/>
              </a:rPr>
              <a:t>Polska – 22,8%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altLang="en-US" dirty="0">
              <a:solidFill>
                <a:schemeClr val="bg1"/>
              </a:solidFill>
              <a:latin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altLang="en-US" dirty="0">
                <a:solidFill>
                  <a:schemeClr val="bg1"/>
                </a:solidFill>
                <a:latin typeface="Verdana"/>
              </a:rPr>
              <a:t>&lt;10% - </a:t>
            </a:r>
            <a:r>
              <a:rPr lang="en-GB" altLang="en-US" dirty="0">
                <a:solidFill>
                  <a:schemeClr val="bg1"/>
                </a:solidFill>
                <a:latin typeface="Verdana"/>
              </a:rPr>
              <a:t>Austria, </a:t>
            </a:r>
            <a:r>
              <a:rPr lang="pl-PL" altLang="en-US" dirty="0">
                <a:solidFill>
                  <a:schemeClr val="bg1"/>
                </a:solidFill>
                <a:latin typeface="Verdana"/>
              </a:rPr>
              <a:t>Niemcy</a:t>
            </a:r>
            <a:r>
              <a:rPr lang="en-GB" altLang="en-US" dirty="0">
                <a:solidFill>
                  <a:schemeClr val="bg1"/>
                </a:solidFill>
                <a:latin typeface="Verdana"/>
              </a:rPr>
              <a:t>,</a:t>
            </a:r>
            <a:r>
              <a:rPr lang="pl-PL" altLang="en-US" dirty="0">
                <a:solidFill>
                  <a:schemeClr val="bg1"/>
                </a:solidFill>
                <a:latin typeface="Verdana"/>
              </a:rPr>
              <a:t> Holandia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altLang="en-US" dirty="0">
              <a:solidFill>
                <a:schemeClr val="bg1"/>
              </a:solidFill>
              <a:latin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altLang="en-US" dirty="0">
                <a:solidFill>
                  <a:schemeClr val="bg1"/>
                </a:solidFill>
                <a:latin typeface="Verdana"/>
              </a:rPr>
              <a:t>Średnia </a:t>
            </a:r>
            <a:r>
              <a:rPr lang="pl-PL" altLang="en-US" dirty="0" smtClean="0">
                <a:solidFill>
                  <a:schemeClr val="bg1"/>
                </a:solidFill>
                <a:latin typeface="Verdana"/>
              </a:rPr>
              <a:t>UE: </a:t>
            </a:r>
            <a:br>
              <a:rPr lang="pl-PL" altLang="en-US" dirty="0" smtClean="0">
                <a:solidFill>
                  <a:schemeClr val="bg1"/>
                </a:solidFill>
                <a:latin typeface="Verdana"/>
              </a:rPr>
            </a:br>
            <a:r>
              <a:rPr lang="pl-PL" altLang="en-US" dirty="0" smtClean="0">
                <a:solidFill>
                  <a:schemeClr val="bg1"/>
                </a:solidFill>
                <a:latin typeface="Verdana"/>
              </a:rPr>
              <a:t>21.6</a:t>
            </a:r>
            <a:r>
              <a:rPr lang="pl-PL" altLang="en-US" dirty="0">
                <a:solidFill>
                  <a:schemeClr val="bg1"/>
                </a:solidFill>
                <a:latin typeface="Verdana"/>
              </a:rPr>
              <a:t>%, </a:t>
            </a:r>
            <a:br>
              <a:rPr lang="pl-PL" altLang="en-US" dirty="0">
                <a:solidFill>
                  <a:schemeClr val="bg1"/>
                </a:solidFill>
                <a:latin typeface="Verdana"/>
              </a:rPr>
            </a:br>
            <a:r>
              <a:rPr lang="pl-PL" altLang="en-US" dirty="0" smtClean="0">
                <a:solidFill>
                  <a:schemeClr val="bg1"/>
                </a:solidFill>
                <a:latin typeface="Verdana"/>
              </a:rPr>
              <a:t>ok</a:t>
            </a:r>
            <a:r>
              <a:rPr lang="pl-PL" altLang="en-US" dirty="0">
                <a:solidFill>
                  <a:schemeClr val="bg1"/>
                </a:solidFill>
                <a:latin typeface="Verdana"/>
              </a:rPr>
              <a:t>. 5 mln osób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altLang="en-US" sz="1600" dirty="0">
              <a:solidFill>
                <a:schemeClr val="bg1"/>
              </a:solidFill>
              <a:latin typeface="Verdana"/>
            </a:endParaRPr>
          </a:p>
          <a:p>
            <a:pPr>
              <a:defRPr/>
            </a:pPr>
            <a:endParaRPr lang="pl-PL" altLang="en-US" sz="1600" dirty="0">
              <a:solidFill>
                <a:schemeClr val="bg1"/>
              </a:solidFill>
              <a:latin typeface="Verdana"/>
            </a:endParaRPr>
          </a:p>
          <a:p>
            <a:pPr>
              <a:defRPr/>
            </a:pPr>
            <a:r>
              <a:rPr lang="pl-PL" altLang="en-US" sz="1200" dirty="0">
                <a:solidFill>
                  <a:schemeClr val="bg1"/>
                </a:solidFill>
                <a:latin typeface="Verdana"/>
              </a:rPr>
              <a:t>Dane: Eurostat, sierpień 2014</a:t>
            </a:r>
            <a:endParaRPr lang="en-GB" altLang="en-US" sz="1200" dirty="0">
              <a:solidFill>
                <a:schemeClr val="bg1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6169183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r z ą d   P r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079612" y="59235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Sytuacja na Dolnym Śląsku</a:t>
            </a:r>
            <a:endParaRPr lang="pl-PL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655194"/>
              </p:ext>
            </p:extLst>
          </p:nvPr>
        </p:nvGraphicFramePr>
        <p:xfrm>
          <a:off x="107504" y="1099483"/>
          <a:ext cx="4608512" cy="23790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970"/>
                <a:gridCol w="966301"/>
                <a:gridCol w="1040632"/>
                <a:gridCol w="743308"/>
                <a:gridCol w="966301"/>
              </a:tblGrid>
              <a:tr h="9314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Grupa </a:t>
                      </a:r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wiekowa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osób ogółem </a:t>
                      </a:r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</a:t>
                      </a:r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grupie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</a:t>
                      </a:r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mężczyzn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kobiet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%udział w populacji DŚ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</a:tr>
              <a:tr h="328628"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15-19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148 706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75 978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72 728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5,11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</a:tr>
              <a:tr h="328628"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20-24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185 268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93 951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91 317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6,37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</a:tr>
              <a:tr h="395161"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25-29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231 782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116 750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115 032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7,97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</a:tr>
              <a:tr h="395161"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15-29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565 756</a:t>
                      </a:r>
                      <a:endParaRPr lang="pl-PL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286 679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279 077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19,44</a:t>
                      </a:r>
                      <a:endParaRPr lang="pl-PL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74877"/>
            <a:ext cx="4196714" cy="2426131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645024"/>
            <a:ext cx="4618096" cy="3024336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3699" y="3645025"/>
            <a:ext cx="418745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9282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09125"/>
            <a:ext cx="5960083" cy="60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352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50" y="752510"/>
            <a:ext cx="4193434" cy="299081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7161" y="753762"/>
            <a:ext cx="4252557" cy="298956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744" y="3770843"/>
            <a:ext cx="4532444" cy="301844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ymbol zastępczy zawartości 2"/>
          <p:cNvSpPr txBox="1">
            <a:spLocks/>
          </p:cNvSpPr>
          <p:nvPr/>
        </p:nvSpPr>
        <p:spPr bwMode="auto">
          <a:xfrm>
            <a:off x="420687" y="1052736"/>
            <a:ext cx="830262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niebezpiecznym tempie rośnie liczna osób należących do pokolenia </a:t>
            </a:r>
            <a:r>
              <a:rPr kumimoji="0" lang="pl-PL" altLang="pl-P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NEET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czyli młodzieży nie pracującej i nie uczącej się lub nie szkolącej się (ang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not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 </a:t>
            </a:r>
            <a:r>
              <a:rPr kumimoji="0" lang="pl-PL" alt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employment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pl-PL" alt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education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pl-PL" alt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pl-PL" alt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training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).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Wg  </a:t>
            </a:r>
            <a:r>
              <a:rPr kumimoji="0" lang="pl-PL" alt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Eurofundu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(Europejska Fundacja na rzecz Warunków Życia i Pracy - organ UE) w 2012 roku </a:t>
            </a:r>
            <a:r>
              <a:rPr kumimoji="0" lang="pl-PL" altLang="pl-P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stanowili 12,8% osób w wieku 15-24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w krajach Unii Europejskiej.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Polsce wielkość populacji NEET </a:t>
            </a:r>
            <a:endParaRPr kumimoji="0" lang="pl-PL" altLang="pl-PL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grupie wiekowej 15-24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lata w 2013 r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szacowana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była na </a:t>
            </a:r>
            <a:r>
              <a:rPr kumimoji="0" lang="pl-PL" altLang="pl-P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560 tys. osób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grupie wiekowej 15-17 lat wskaźnik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NEET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wyniósł 0,7% (wskaźnik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tej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grupie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wiekowej spowodowany istniejącym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Polsce obowiązkiem szkolnym do 18 r.ż.),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grupie 18- 24 lata 16,7%.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Ogółem w grupie wiekowej15-24 lata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wynosił 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</a:t>
            </a:r>
            <a:r>
              <a:rPr kumimoji="0" lang="pl-PL" altLang="pl-P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12,5%</a:t>
            </a:r>
            <a:r>
              <a:rPr kumimoji="0" lang="pl-PL" alt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NEET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645376"/>
            <a:ext cx="3971900" cy="408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2707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28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75198" y="707628"/>
            <a:ext cx="8073265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>
                <a:solidFill>
                  <a:srgbClr val="C00000"/>
                </a:solidFill>
                <a:latin typeface="Verdana"/>
              </a:rPr>
              <a:t>Straty PKB w poszczególnych krajach </a:t>
            </a: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UE </a:t>
            </a:r>
            <a:r>
              <a:rPr lang="pl-PL" altLang="en-US" sz="2000" b="1" i="0" kern="0" dirty="0">
                <a:solidFill>
                  <a:srgbClr val="C00000"/>
                </a:solidFill>
                <a:latin typeface="Verdana"/>
              </a:rPr>
              <a:t>wynikające </a:t>
            </a: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/>
            </a:r>
            <a:b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</a:b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z </a:t>
            </a:r>
            <a:r>
              <a:rPr lang="pl-PL" altLang="en-US" sz="2000" b="1" i="0" kern="0" dirty="0">
                <a:solidFill>
                  <a:srgbClr val="C00000"/>
                </a:solidFill>
                <a:latin typeface="Verdana"/>
              </a:rPr>
              <a:t>braku integracji osób z </a:t>
            </a: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kat. </a:t>
            </a:r>
            <a:r>
              <a:rPr lang="pl-PL" altLang="en-US" sz="2000" b="1" i="0" kern="0" dirty="0">
                <a:solidFill>
                  <a:srgbClr val="C00000"/>
                </a:solidFill>
                <a:latin typeface="Verdana"/>
              </a:rPr>
              <a:t>NEET z </a:t>
            </a: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rynkiem pracy</a:t>
            </a:r>
            <a:endParaRPr lang="pl-PL" altLang="en-US" sz="2000" b="1" i="0" kern="0" dirty="0">
              <a:solidFill>
                <a:srgbClr val="C00000"/>
              </a:solidFill>
              <a:latin typeface="Verdana"/>
            </a:endParaRPr>
          </a:p>
        </p:txBody>
      </p:sp>
      <p:pic>
        <p:nvPicPr>
          <p:cNvPr id="14" name="Symbol zastępczy zawartości 3" descr="neetsco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520862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ymbol zastępczy zawartości 2"/>
          <p:cNvSpPr txBox="1">
            <a:spLocks/>
          </p:cNvSpPr>
          <p:nvPr/>
        </p:nvSpPr>
        <p:spPr bwMode="auto">
          <a:xfrm>
            <a:off x="5502870" y="2204864"/>
            <a:ext cx="3619089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Wykluczenie osób młodych należących do kategorii NEET </a:t>
            </a:r>
            <a:b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 rynku pracy niesie za sobą </a:t>
            </a:r>
            <a:b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nie tylko skutki</a:t>
            </a: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społeczne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(tj. izolacja, niepewne zatrudnienie za zaniżonym wynagrodzeniem, przestępczość oraz problemy </a:t>
            </a:r>
            <a:br>
              <a:rPr kumimoji="0" lang="pl-PL" alt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pl-PL" alt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zdrowotne, zarówno psychiczne </a:t>
            </a:r>
            <a:br>
              <a:rPr kumimoji="0" lang="pl-PL" alt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pl-PL" alt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jak i fizyczne)</a:t>
            </a: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ale i skutki ekonomiczne dla społeczeństwa</a:t>
            </a:r>
            <a:endParaRPr kumimoji="0" lang="pl-PL" altLang="pl-PL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057641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675113"/>
            <a:ext cx="2822556" cy="6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DZIAŁANIA KOMISJI EUROPEJSKIEJ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pic>
        <p:nvPicPr>
          <p:cNvPr id="4098" name="Picture 2" descr="https://pbs.twimg.com/profile_images/1745963125/logo_ke_big_400x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653" y="707628"/>
            <a:ext cx="1176065" cy="117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00886" y="2008083"/>
            <a:ext cx="8605868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200150" indent="-28575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en-GB" altLang="pl-PL" sz="2000" b="1" i="0" dirty="0" smtClean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2000" b="1" i="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Pakiet na rzecz zatrudnienia młodzieży – grudzień </a:t>
            </a:r>
            <a:r>
              <a:rPr lang="en-GB" altLang="pl-PL" sz="2000" b="1" i="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pl-PL" altLang="pl-PL" sz="2000" b="1" i="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r.</a:t>
            </a:r>
            <a:endParaRPr lang="en-GB" altLang="pl-PL" sz="2000" b="1" i="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pl-PL" sz="1800" i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Wdrożenie </a:t>
            </a:r>
            <a:r>
              <a:rPr lang="pl-PL" altLang="pl-PL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Gwarancji dla młodzieży </a:t>
            </a: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przez państwa członkowskie</a:t>
            </a: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endParaRPr lang="pl-PL" altLang="pl-PL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Poprawienia </a:t>
            </a:r>
            <a:r>
              <a:rPr lang="pl-PL" altLang="pl-PL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jakości</a:t>
            </a: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staży</a:t>
            </a: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endParaRPr lang="pl-PL" altLang="pl-PL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Wzmocnienia zawodowych programów szkoleniowych poprzez </a:t>
            </a:r>
            <a:r>
              <a:rPr lang="pl-PL" altLang="pl-PL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utworzenie Europejskiego Sojuszu na rzecz Praktyk Zawodowych</a:t>
            </a: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endParaRPr lang="pl-PL" altLang="pl-P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 eaLnBrk="1" hangingPunct="1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Wspierania </a:t>
            </a:r>
            <a:r>
              <a:rPr lang="pl-PL" altLang="pl-PL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mobilności </a:t>
            </a:r>
            <a:r>
              <a:rPr lang="pl-PL" alt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poprzez ułatwienia szukania pracy, stażu lub praktyki zawodowej w innym kraju UE</a:t>
            </a:r>
            <a:endParaRPr lang="de-DE" altLang="pl-PL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71802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3675113"/>
            <a:ext cx="2822556" cy="6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white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85786" y="142852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44450"/>
            </a:sp3d>
          </a:bodyPr>
          <a:lstStyle/>
          <a:p>
            <a:pPr algn="ctr"/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 o l n o ś l ą s k i   W o j e w ó d z k i   U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z ą d   P </a:t>
            </a:r>
            <a:r>
              <a:rPr lang="pl-PL" sz="2000" b="1" dirty="0" err="1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pl-PL" sz="2000" b="1" dirty="0" smtClean="0">
                <a:solidFill>
                  <a:srgbClr val="00B050"/>
                </a:solidFill>
                <a:effectLst>
                  <a:outerShdw blurRad="254000" dist="38100" dir="2700000" algn="tl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a c y</a:t>
            </a:r>
            <a:endParaRPr lang="pl-PL" sz="2000" b="1" dirty="0">
              <a:solidFill>
                <a:srgbClr val="00B050"/>
              </a:solidFill>
              <a:effectLst>
                <a:outerShdw blurRad="254000" dist="38100" dir="2700000" algn="tl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85786" y="500042"/>
            <a:ext cx="8143932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159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047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75199" y="707628"/>
            <a:ext cx="7857242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609600" indent="-609600" algn="ctr" eaLnBrk="1" hangingPunct="1">
              <a:lnSpc>
                <a:spcPct val="90000"/>
              </a:lnSpc>
              <a:buClr>
                <a:srgbClr val="FFFFFF"/>
              </a:buClr>
              <a:buFontTx/>
              <a:buNone/>
              <a:defRPr/>
            </a:pPr>
            <a:r>
              <a:rPr lang="pl-PL" altLang="en-US" sz="2000" b="1" i="0" kern="0" dirty="0" smtClean="0">
                <a:solidFill>
                  <a:srgbClr val="C00000"/>
                </a:solidFill>
                <a:latin typeface="Verdana"/>
              </a:rPr>
              <a:t>DZIAŁANIA KOMISJI EUROPEJSKIEJ</a:t>
            </a:r>
            <a:endParaRPr lang="en-GB" altLang="en-US" sz="2000" b="1" i="0" kern="0" dirty="0" smtClean="0">
              <a:solidFill>
                <a:srgbClr val="C00000"/>
              </a:solidFill>
              <a:latin typeface="Verdana"/>
            </a:endParaRPr>
          </a:p>
        </p:txBody>
      </p:sp>
      <p:pic>
        <p:nvPicPr>
          <p:cNvPr id="4098" name="Picture 2" descr="https://pbs.twimg.com/profile_images/1745963125/logo_ke_big_400x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653" y="707628"/>
            <a:ext cx="1176065" cy="117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00886" y="1295660"/>
            <a:ext cx="8605868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200150" indent="-28575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i="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Gwarancja </a:t>
            </a:r>
            <a:r>
              <a:rPr lang="pl-PL" altLang="pl-PL" sz="1800" b="1" i="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młodzieży – przyjęta w kwietniu 2013 r.: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pl-PL" altLang="pl-PL" sz="1800" b="1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„Wszyscy młodzi ludzie w wieku do 25 lat w ciągu czterech miesięcy od uzyskania statusu osoby bezrobotnej lub zakończenia kształcenia formalnego powinni otrzymać dobrej jakości ofertę zatrudnienia, dalszego kształcenia, przygotowania zawodowego lub stażu."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pl-PL" altLang="pl-PL" sz="1800" b="1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Cel: Jak najwcześniejsza aktywizacja młodych pozostających poza systemem edukacji, bądź bez pracy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pl-PL" altLang="pl-PL" sz="1800" b="1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Gwarancja dla młodzieży nie jest gwarancją </a:t>
            </a:r>
            <a:r>
              <a:rPr lang="pl-PL" altLang="pl-PL" sz="1800" b="1" i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pracy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pl-PL" altLang="pl-PL" sz="1800" b="1" i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i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uzupełnienie dla realizacji Gwarancji dla młodzieży, na szczycie Rady Europejskiej 7-8 lutego 2013 r., podjęto decyzję o realizacji Inicjatywy na rzecz zatrudnienia ludzi młodych (</a:t>
            </a:r>
            <a:r>
              <a:rPr lang="pl-PL" altLang="pl-PL" sz="1800" b="1" i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</a:t>
            </a: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1800" b="1" i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Employment</a:t>
            </a: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1800" b="1" i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Initiative</a:t>
            </a: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która ma być skierowana do regionów, w których poziom bezrobocia osób w wieku od 15 do 24 lat przekracza 25%. </a:t>
            </a:r>
            <a:endParaRPr lang="pl-PL" altLang="pl-PL" sz="1800" b="1" i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800" b="1" i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altLang="pl-PL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realizację YEI w Polsce przewidziano 550 mln euro.</a:t>
            </a:r>
          </a:p>
        </p:txBody>
      </p:sp>
    </p:spTree>
    <p:extLst>
      <p:ext uri="{BB962C8B-B14F-4D97-AF65-F5344CB8AC3E}">
        <p14:creationId xmlns:p14="http://schemas.microsoft.com/office/powerpoint/2010/main" val="200967368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2497</TotalTime>
  <Words>957</Words>
  <Application>Microsoft Office PowerPoint</Application>
  <PresentationFormat>Pokaz na ekranie (4:3)</PresentationFormat>
  <Paragraphs>136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14</vt:i4>
      </vt:variant>
    </vt:vector>
  </HeadingPairs>
  <TitlesOfParts>
    <vt:vector size="27" baseType="lpstr">
      <vt:lpstr>ＭＳ Ｐゴシック</vt:lpstr>
      <vt:lpstr>Arial</vt:lpstr>
      <vt:lpstr>Arial Black</vt:lpstr>
      <vt:lpstr>Book Antiqua</vt:lpstr>
      <vt:lpstr>Calibri</vt:lpstr>
      <vt:lpstr>Lucida Sans</vt:lpstr>
      <vt:lpstr>Times New Roman</vt:lpstr>
      <vt:lpstr>Verdana</vt:lpstr>
      <vt:lpstr>Wingdings</vt:lpstr>
      <vt:lpstr>Wingdings 2</vt:lpstr>
      <vt:lpstr>Wingdings 3</vt:lpstr>
      <vt:lpstr>Apex</vt:lpstr>
      <vt:lpstr>Projekt domyślny</vt:lpstr>
      <vt:lpstr>DZIAŁANIA  na rzecz osób młodych w ramach funduszy europejskich 2014-2020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Dziękuję za uwagę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</dc:title>
  <dc:creator>tzielinski</dc:creator>
  <cp:lastModifiedBy>Tadeusz Zieliński</cp:lastModifiedBy>
  <cp:revision>279</cp:revision>
  <cp:lastPrinted>2014-11-18T13:22:18Z</cp:lastPrinted>
  <dcterms:created xsi:type="dcterms:W3CDTF">2009-05-05T11:00:10Z</dcterms:created>
  <dcterms:modified xsi:type="dcterms:W3CDTF">2015-05-22T10:37:58Z</dcterms:modified>
</cp:coreProperties>
</file>