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84" r:id="rId1"/>
    <p:sldMasterId id="2147483698" r:id="rId2"/>
    <p:sldMasterId id="2147483710" r:id="rId3"/>
    <p:sldMasterId id="2147483758" r:id="rId4"/>
    <p:sldMasterId id="2147483770" r:id="rId5"/>
    <p:sldMasterId id="2147483722" r:id="rId6"/>
    <p:sldMasterId id="2147483734" r:id="rId7"/>
    <p:sldMasterId id="2147483746" r:id="rId8"/>
  </p:sldMasterIdLst>
  <p:notesMasterIdLst>
    <p:notesMasterId r:id="rId65"/>
  </p:notesMasterIdLst>
  <p:handoutMasterIdLst>
    <p:handoutMasterId r:id="rId66"/>
  </p:handoutMasterIdLst>
  <p:sldIdLst>
    <p:sldId id="257" r:id="rId9"/>
    <p:sldId id="277" r:id="rId10"/>
    <p:sldId id="279" r:id="rId11"/>
    <p:sldId id="281" r:id="rId12"/>
    <p:sldId id="278" r:id="rId13"/>
    <p:sldId id="293" r:id="rId14"/>
    <p:sldId id="286" r:id="rId15"/>
    <p:sldId id="287" r:id="rId16"/>
    <p:sldId id="290" r:id="rId17"/>
    <p:sldId id="325" r:id="rId18"/>
    <p:sldId id="298" r:id="rId19"/>
    <p:sldId id="299" r:id="rId20"/>
    <p:sldId id="295" r:id="rId21"/>
    <p:sldId id="315" r:id="rId22"/>
    <p:sldId id="316" r:id="rId23"/>
    <p:sldId id="326" r:id="rId24"/>
    <p:sldId id="317" r:id="rId25"/>
    <p:sldId id="318" r:id="rId26"/>
    <p:sldId id="344" r:id="rId27"/>
    <p:sldId id="345" r:id="rId28"/>
    <p:sldId id="346" r:id="rId29"/>
    <p:sldId id="347" r:id="rId30"/>
    <p:sldId id="348" r:id="rId31"/>
    <p:sldId id="297" r:id="rId32"/>
    <p:sldId id="300" r:id="rId33"/>
    <p:sldId id="349" r:id="rId34"/>
    <p:sldId id="304" r:id="rId35"/>
    <p:sldId id="305" r:id="rId36"/>
    <p:sldId id="351" r:id="rId37"/>
    <p:sldId id="352" r:id="rId38"/>
    <p:sldId id="306" r:id="rId39"/>
    <p:sldId id="307" r:id="rId40"/>
    <p:sldId id="308" r:id="rId41"/>
    <p:sldId id="309" r:id="rId42"/>
    <p:sldId id="327" r:id="rId43"/>
    <p:sldId id="350" r:id="rId44"/>
    <p:sldId id="310" r:id="rId45"/>
    <p:sldId id="311" r:id="rId46"/>
    <p:sldId id="312" r:id="rId47"/>
    <p:sldId id="313" r:id="rId48"/>
    <p:sldId id="314" r:id="rId49"/>
    <p:sldId id="353" r:id="rId50"/>
    <p:sldId id="322" r:id="rId51"/>
    <p:sldId id="320" r:id="rId52"/>
    <p:sldId id="319" r:id="rId53"/>
    <p:sldId id="323" r:id="rId54"/>
    <p:sldId id="332" r:id="rId55"/>
    <p:sldId id="333" r:id="rId56"/>
    <p:sldId id="337" r:id="rId57"/>
    <p:sldId id="338" r:id="rId58"/>
    <p:sldId id="339" r:id="rId59"/>
    <p:sldId id="340" r:id="rId60"/>
    <p:sldId id="342" r:id="rId61"/>
    <p:sldId id="321" r:id="rId62"/>
    <p:sldId id="296" r:id="rId63"/>
    <p:sldId id="301" r:id="rId64"/>
  </p:sldIdLst>
  <p:sldSz cx="9144000" cy="6858000" type="screen4x3"/>
  <p:notesSz cx="6797675" cy="9874250"/>
  <p:defaultTextStyle>
    <a:defPPr>
      <a:defRPr lang="pl-P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szek Sandomierski" initials="LS" lastIdx="1" clrIdx="0">
    <p:extLst>
      <p:ext uri="{19B8F6BF-5375-455C-9EA6-DF929625EA0E}">
        <p15:presenceInfo xmlns:p15="http://schemas.microsoft.com/office/powerpoint/2012/main" userId="S-1-5-21-1434787077-604915298-1717707607-1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E4194"/>
    <a:srgbClr val="0033CC"/>
    <a:srgbClr val="FF6600"/>
    <a:srgbClr val="538DD5"/>
    <a:srgbClr val="009900"/>
    <a:srgbClr val="DB5F07"/>
    <a:srgbClr val="014494"/>
    <a:srgbClr val="1070A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79" autoAdjust="0"/>
    <p:restoredTop sz="94660"/>
  </p:normalViewPr>
  <p:slideViewPr>
    <p:cSldViewPr snapToGrid="0">
      <p:cViewPr varScale="1">
        <p:scale>
          <a:sx n="108" d="100"/>
          <a:sy n="108" d="100"/>
        </p:scale>
        <p:origin x="120"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slide" Target="slides/slide55.xml"/><Relationship Id="rId68"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8.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66"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slide" Target="slides/slide56.xml"/><Relationship Id="rId6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 Id="rId67" Type="http://schemas.openxmlformats.org/officeDocument/2006/relationships/commentAuthors" Target="commentAuthors.xml"/><Relationship Id="rId20" Type="http://schemas.openxmlformats.org/officeDocument/2006/relationships/slide" Target="slides/slide12.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slide" Target="slides/slide54.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0"/>
            <a:ext cx="2945659" cy="493713"/>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sz="quarter" idx="1"/>
          </p:nvPr>
        </p:nvSpPr>
        <p:spPr>
          <a:xfrm>
            <a:off x="3850444" y="0"/>
            <a:ext cx="2945659" cy="493713"/>
          </a:xfrm>
          <a:prstGeom prst="rect">
            <a:avLst/>
          </a:prstGeom>
        </p:spPr>
        <p:txBody>
          <a:bodyPr vert="horz" lIns="91440" tIns="45720" rIns="91440" bIns="45720" rtlCol="0"/>
          <a:lstStyle>
            <a:lvl1pPr algn="r">
              <a:defRPr sz="1200"/>
            </a:lvl1pPr>
          </a:lstStyle>
          <a:p>
            <a:fld id="{93F71DB5-E1F9-4FB8-A2CC-9672718C73FA}" type="datetimeFigureOut">
              <a:rPr lang="pl-PL" smtClean="0"/>
              <a:pPr/>
              <a:t>2015-06-11</a:t>
            </a:fld>
            <a:endParaRPr lang="pl-PL"/>
          </a:p>
        </p:txBody>
      </p:sp>
      <p:sp>
        <p:nvSpPr>
          <p:cNvPr id="4" name="Symbol zastępczy stopki 3"/>
          <p:cNvSpPr>
            <a:spLocks noGrp="1"/>
          </p:cNvSpPr>
          <p:nvPr>
            <p:ph type="ftr" sz="quarter" idx="2"/>
          </p:nvPr>
        </p:nvSpPr>
        <p:spPr>
          <a:xfrm>
            <a:off x="1" y="9378824"/>
            <a:ext cx="2945659" cy="493713"/>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p:cNvSpPr>
            <a:spLocks noGrp="1"/>
          </p:cNvSpPr>
          <p:nvPr>
            <p:ph type="sldNum" sz="quarter" idx="3"/>
          </p:nvPr>
        </p:nvSpPr>
        <p:spPr>
          <a:xfrm>
            <a:off x="3850444" y="9378824"/>
            <a:ext cx="2945659" cy="493713"/>
          </a:xfrm>
          <a:prstGeom prst="rect">
            <a:avLst/>
          </a:prstGeom>
        </p:spPr>
        <p:txBody>
          <a:bodyPr vert="horz" lIns="91440" tIns="45720" rIns="91440" bIns="45720" rtlCol="0" anchor="b"/>
          <a:lstStyle>
            <a:lvl1pPr algn="r">
              <a:defRPr sz="1200"/>
            </a:lvl1pPr>
          </a:lstStyle>
          <a:p>
            <a:fld id="{43550EE3-86C3-4A86-857A-7E80D18E1865}" type="slidenum">
              <a:rPr lang="pl-PL" smtClean="0"/>
              <a:pPr/>
              <a:t>‹#›</a:t>
            </a:fld>
            <a:endParaRPr lang="pl-PL"/>
          </a:p>
        </p:txBody>
      </p:sp>
    </p:spTree>
    <p:extLst>
      <p:ext uri="{BB962C8B-B14F-4D97-AF65-F5344CB8AC3E}">
        <p14:creationId xmlns:p14="http://schemas.microsoft.com/office/powerpoint/2010/main" val="802764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0"/>
            <a:ext cx="2945659" cy="493713"/>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50444" y="0"/>
            <a:ext cx="2945659" cy="493713"/>
          </a:xfrm>
          <a:prstGeom prst="rect">
            <a:avLst/>
          </a:prstGeom>
        </p:spPr>
        <p:txBody>
          <a:bodyPr vert="horz" lIns="91440" tIns="45720" rIns="91440" bIns="45720" rtlCol="0"/>
          <a:lstStyle>
            <a:lvl1pPr algn="r">
              <a:defRPr sz="1200"/>
            </a:lvl1pPr>
          </a:lstStyle>
          <a:p>
            <a:fld id="{3BD708B6-522C-4A2E-8A4A-29650C96FAAA}" type="datetimeFigureOut">
              <a:rPr lang="pl-PL" smtClean="0"/>
              <a:pPr/>
              <a:t>2015-06-11</a:t>
            </a:fld>
            <a:endParaRPr lang="pl-PL"/>
          </a:p>
        </p:txBody>
      </p:sp>
      <p:sp>
        <p:nvSpPr>
          <p:cNvPr id="4" name="Symbol zastępczy obrazu slajdu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1" y="9378824"/>
            <a:ext cx="2945659" cy="493713"/>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50444" y="9378824"/>
            <a:ext cx="2945659" cy="493713"/>
          </a:xfrm>
          <a:prstGeom prst="rect">
            <a:avLst/>
          </a:prstGeom>
        </p:spPr>
        <p:txBody>
          <a:bodyPr vert="horz" lIns="91440" tIns="45720" rIns="91440" bIns="45720" rtlCol="0" anchor="b"/>
          <a:lstStyle>
            <a:lvl1pPr algn="r">
              <a:defRPr sz="1200"/>
            </a:lvl1pPr>
          </a:lstStyle>
          <a:p>
            <a:fld id="{1C15D669-23D8-4A7B-BC26-4E562F24D5B3}" type="slidenum">
              <a:rPr lang="pl-PL" smtClean="0"/>
              <a:pPr/>
              <a:t>‹#›</a:t>
            </a:fld>
            <a:endParaRPr lang="pl-PL"/>
          </a:p>
        </p:txBody>
      </p:sp>
    </p:spTree>
    <p:extLst>
      <p:ext uri="{BB962C8B-B14F-4D97-AF65-F5344CB8AC3E}">
        <p14:creationId xmlns:p14="http://schemas.microsoft.com/office/powerpoint/2010/main" val="51713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jpe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jpe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2.jpe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jpe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5.jpe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13"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14"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71B74007-10BC-4570-AA93-B89E2D8BD87E}" type="slidenum">
              <a:rPr lang="pl-PL"/>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1E2CB10A-05C1-42B5-946F-F83045E2D45D}" type="slidenum">
              <a:rPr lang="pl-PL"/>
              <a:pPr>
                <a:defRPr/>
              </a:pPr>
              <a:t>‹#›</a:t>
            </a:fld>
            <a:endParaRPr lang="pl-P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1125"/>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6"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1125"/>
            <a:ext cx="4648200" cy="1155700"/>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1241D940-65B5-4AE2-AB0B-1F88FBC6AA6A}" type="slidenum">
              <a:rPr lang="pl-PL"/>
              <a:pPr>
                <a:defRPr/>
              </a:pPr>
              <a:t>‹#›</a:t>
            </a:fld>
            <a:endParaRPr lang="pl-PL"/>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C1538237-5158-4B7C-930E-FBC22445600C}" type="slidenum">
              <a:rPr lang="pl-PL"/>
              <a:pPr>
                <a:defRPr/>
              </a:pPr>
              <a:t>‹#›</a:t>
            </a:fld>
            <a:endParaRPr lang="pl-PL"/>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074B9133-8071-4CBC-823A-F3D446F4FD9D}" type="slidenum">
              <a:rPr lang="pl-PL"/>
              <a:pPr>
                <a:defRPr/>
              </a:pPr>
              <a:t>‹#›</a:t>
            </a:fld>
            <a:endParaRPr lang="pl-PL"/>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44C0A568-537E-4A22-BED5-9F9D14A20665}" type="slidenum">
              <a:rPr lang="pl-PL"/>
              <a:pPr>
                <a:defRPr/>
              </a:pPr>
              <a:t>‹#›</a:t>
            </a:fld>
            <a:endParaRPr lang="pl-PL"/>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3F38B4EB-B886-488A-ABC8-E69879316564}"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A19C5765-E626-43B3-AE77-138B601E1E6F}" type="slidenum">
              <a:rPr lang="pl-PL"/>
              <a:pPr>
                <a:defRPr/>
              </a:pPr>
              <a:t>‹#›</a:t>
            </a:fld>
            <a:endParaRPr lang="pl-PL"/>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A33F09EE-7716-4C47-9D79-3D08789E2EC8}" type="slidenum">
              <a:rPr lang="pl-PL"/>
              <a:pPr>
                <a:defRPr/>
              </a:pPr>
              <a:t>‹#›</a:t>
            </a:fld>
            <a:endParaRPr lang="pl-PL"/>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8EAC407E-E079-4AC2-9751-F59A5AF8D3FE}" type="slidenum">
              <a:rPr lang="pl-PL"/>
              <a:pPr>
                <a:defRPr/>
              </a:pPr>
              <a:t>‹#›</a:t>
            </a:fld>
            <a:endParaRPr lang="pl-PL"/>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70BDC2BC-767A-43C6-A595-C9AF32D85C7D}" type="slidenum">
              <a:rPr lang="pl-PL"/>
              <a:pPr>
                <a:defRPr/>
              </a:pPr>
              <a:t>‹#›</a:t>
            </a:fld>
            <a:endParaRPr lang="pl-PL"/>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39688" y="-114300"/>
            <a:ext cx="4659312" cy="1158875"/>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39688" y="-114300"/>
            <a:ext cx="4659312" cy="1158875"/>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9E7BED8C-F095-4274-B6BA-B7B0A7C1EE1C}" type="slidenum">
              <a:rPr lang="pl-PL"/>
              <a:pPr>
                <a:defRPr/>
              </a:pPr>
              <a:t>‹#›</a:t>
            </a:fld>
            <a:endParaRPr lang="pl-PL"/>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D83128B6-7CD0-461E-8145-5442C51BC9A9}" type="slidenum">
              <a:rPr lang="pl-PL"/>
              <a:pPr>
                <a:defRPr/>
              </a:pPr>
              <a:t>‹#›</a:t>
            </a:fld>
            <a:endParaRPr lang="pl-PL"/>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384EB015-F115-47D3-9F03-3C31A981B70B}" type="slidenum">
              <a:rPr lang="pl-PL"/>
              <a:pPr>
                <a:defRPr/>
              </a:pPr>
              <a:t>‹#›</a:t>
            </a:fld>
            <a:endParaRPr lang="pl-PL"/>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B05E7011-9940-4EEA-9D0C-8AE1E06E4DE5}" type="slidenum">
              <a:rPr lang="pl-PL"/>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C2A91962-776D-4ACF-A610-14A79AC1CD77}" type="slidenum">
              <a:rPr lang="pl-PL"/>
              <a:pPr>
                <a:defRPr/>
              </a:pPr>
              <a:t>‹#›</a:t>
            </a:fld>
            <a:endParaRPr lang="pl-PL"/>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A8FF113B-A332-4691-AC3C-50C64DFCCE09}" type="slidenum">
              <a:rPr lang="pl-PL"/>
              <a:pPr>
                <a:defRPr/>
              </a:pPr>
              <a:t>‹#›</a:t>
            </a:fld>
            <a:endParaRPr lang="pl-PL"/>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240E9AFE-20A1-43EE-B94E-3ABBD5C07813}" type="slidenum">
              <a:rPr lang="pl-PL"/>
              <a:pPr>
                <a:defRPr/>
              </a:pPr>
              <a:t>‹#›</a:t>
            </a:fld>
            <a:endParaRPr lang="pl-PL"/>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E6E54233-9982-4436-A8F5-B33DFB6B84C3}" type="slidenum">
              <a:rPr lang="pl-PL"/>
              <a:pPr>
                <a:defRPr/>
              </a:pPr>
              <a:t>‹#›</a:t>
            </a:fld>
            <a:endParaRPr lang="pl-PL"/>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828167EC-C765-41C8-A9C6-5635F9AD7878}" type="slidenum">
              <a:rPr lang="pl-PL"/>
              <a:pPr>
                <a:defRPr/>
              </a:pPr>
              <a:t>‹#›</a:t>
            </a:fld>
            <a:endParaRPr lang="pl-PL"/>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D1AABD90-DE26-46C3-ACBA-EC028CB11EFC}" type="slidenum">
              <a:rPr lang="pl-PL"/>
              <a:pPr>
                <a:defRPr/>
              </a:pPr>
              <a:t>‹#›</a:t>
            </a:fld>
            <a:endParaRPr lang="pl-PL"/>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98CC7FDA-43C7-418D-B53B-C8BAFCB7DD5C}" type="slidenum">
              <a:rPr lang="pl-PL"/>
              <a:pPr>
                <a:defRPr/>
              </a:pPr>
              <a:t>‹#›</a:t>
            </a:fld>
            <a:endParaRPr lang="pl-PL"/>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E033A653-65C5-4F62-9132-8CCC4C49FA16}" type="slidenum">
              <a:rPr lang="pl-PL"/>
              <a:pPr>
                <a:defRPr/>
              </a:pPr>
              <a:t>‹#›</a:t>
            </a:fld>
            <a:endParaRPr lang="pl-PL"/>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92663" y="-119063"/>
            <a:ext cx="4237037" cy="1052513"/>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83757358-3123-49AF-B0A5-CF1357F5F509}" type="slidenum">
              <a:rPr lang="pl-PL"/>
              <a:pPr>
                <a:defRPr/>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6B8DDC40-EB1E-4C59-A628-F04976F05916}" type="slidenum">
              <a:rPr lang="pl-PL"/>
              <a:pPr>
                <a:defRPr/>
              </a:pPr>
              <a:t>‹#›</a:t>
            </a:fld>
            <a:endParaRPr lang="pl-PL"/>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5294EEDB-ABCF-447F-ADDA-B89E3012FA54}" type="slidenum">
              <a:rPr lang="pl-PL"/>
              <a:pPr>
                <a:defRPr/>
              </a:pPr>
              <a:t>‹#›</a:t>
            </a:fld>
            <a:endParaRPr lang="pl-PL"/>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4ED31446-2E59-4E7D-B393-B4CA44AA962C}" type="slidenum">
              <a:rPr lang="pl-PL"/>
              <a:pPr>
                <a:defRPr/>
              </a:pPr>
              <a:t>‹#›</a:t>
            </a:fld>
            <a:endParaRPr lang="pl-PL"/>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2EBE0346-CCD7-4F55-A6FF-345460679638}" type="slidenum">
              <a:rPr lang="pl-PL"/>
              <a:pPr>
                <a:defRPr/>
              </a:pPr>
              <a:t>‹#›</a:t>
            </a:fld>
            <a:endParaRPr lang="pl-PL"/>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38F5138F-8CB9-4E55-9E74-7BEEC4575156}" type="slidenum">
              <a:rPr lang="pl-PL"/>
              <a:pPr>
                <a:defRPr/>
              </a:pPr>
              <a:t>‹#›</a:t>
            </a:fld>
            <a:endParaRPr lang="pl-PL"/>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14CAF419-C5A2-4015-898D-9B7E8CAC2E57}" type="slidenum">
              <a:rPr lang="pl-PL"/>
              <a:pPr>
                <a:defRPr/>
              </a:pPr>
              <a:t>‹#›</a:t>
            </a:fld>
            <a:endParaRPr lang="pl-PL"/>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90037087-E8FA-468F-98A7-E6E852F04A79}" type="slidenum">
              <a:rPr lang="pl-PL"/>
              <a:pPr>
                <a:defRPr/>
              </a:pPr>
              <a:t>‹#›</a:t>
            </a:fld>
            <a:endParaRPr lang="pl-PL"/>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F155EF3A-C6F6-43FB-BB43-0B325F11B5F6}" type="slidenum">
              <a:rPr lang="pl-PL"/>
              <a:pPr>
                <a:defRPr/>
              </a:pPr>
              <a:t>‹#›</a:t>
            </a:fld>
            <a:endParaRPr lang="pl-PL"/>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9911829-D916-4251-8119-AA6463213B2E}" type="slidenum">
              <a:rPr lang="pl-PL"/>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8CB284BA-E256-46CF-8F39-210A2938A537}" type="slidenum">
              <a:rPr lang="pl-PL"/>
              <a:pPr>
                <a:defRPr/>
              </a:pPr>
              <a:t>‹#›</a:t>
            </a:fld>
            <a:endParaRPr lang="pl-PL"/>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0AFA370A-3F8D-4430-ADA7-E2C8D3E8E6B7}" type="slidenum">
              <a:rPr lang="pl-PL"/>
              <a:pPr>
                <a:defRPr/>
              </a:pPr>
              <a:t>‹#›</a:t>
            </a:fld>
            <a:endParaRPr lang="pl-PL"/>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DCCA9654-46EF-46E0-886A-30D320B64EDA}" type="slidenum">
              <a:rPr lang="pl-PL"/>
              <a:pPr>
                <a:defRPr/>
              </a:pPr>
              <a:t>‹#›</a:t>
            </a:fld>
            <a:endParaRPr lang="pl-PL"/>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D7A8C346-B7F5-4F95-B6A8-20C74B3F49A1}" type="slidenum">
              <a:rPr lang="pl-PL"/>
              <a:pPr>
                <a:defRPr/>
              </a:pPr>
              <a:t>‹#›</a:t>
            </a:fld>
            <a:endParaRPr lang="pl-PL"/>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E28B2D6A-F29F-496D-AEB5-02515193B012}" type="slidenum">
              <a:rPr lang="pl-PL"/>
              <a:pPr>
                <a:defRPr/>
              </a:pPr>
              <a:t>‹#›</a:t>
            </a:fld>
            <a:endParaRPr lang="pl-PL"/>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527CDDE7-3D29-453F-91C9-D10EF2658DCA}" type="slidenum">
              <a:rPr lang="pl-PL"/>
              <a:pPr>
                <a:defRPr/>
              </a:pPr>
              <a:t>‹#›</a:t>
            </a:fld>
            <a:endParaRPr lang="pl-PL"/>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AD3A65CB-8FD5-4124-854D-C020F11ED14F}" type="slidenum">
              <a:rPr lang="pl-PL"/>
              <a:pPr>
                <a:defRPr/>
              </a:pPr>
              <a:t>‹#›</a:t>
            </a:fld>
            <a:endParaRPr lang="pl-PL"/>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4600D58F-B6AD-46C0-88EC-D789B9E6A538}" type="slidenum">
              <a:rPr lang="pl-PL"/>
              <a:pPr>
                <a:defRPr/>
              </a:pPr>
              <a:t>‹#›</a:t>
            </a:fld>
            <a:endParaRPr lang="pl-PL"/>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21E60A8B-0313-4CF7-AE4E-2221F9AA928E}" type="slidenum">
              <a:rPr lang="pl-PL"/>
              <a:pPr>
                <a:defRPr/>
              </a:pPr>
              <a:t>‹#›</a:t>
            </a:fld>
            <a:endParaRPr lang="pl-PL"/>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9D1F0659-E524-4230-AFE4-B954867A52F8}" type="slidenum">
              <a:rPr lang="pl-PL"/>
              <a:pPr>
                <a:defRPr/>
              </a:pPr>
              <a:t>‹#›</a:t>
            </a:fld>
            <a:endParaRPr lang="pl-PL"/>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8E362F1C-8F60-4402-9548-A21721D57D57}" type="slidenum">
              <a:rPr lang="pl-PL"/>
              <a:pPr>
                <a:defRPr/>
              </a:pPr>
              <a:t>‹#›</a:t>
            </a:fld>
            <a:endParaRPr lang="pl-PL"/>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68FE7929-50DD-462D-97EB-6559B25F8B76}" type="slidenum">
              <a:rPr lang="pl-PL"/>
              <a:pPr>
                <a:defRPr/>
              </a:pPr>
              <a:t>‹#›</a:t>
            </a:fld>
            <a:endParaRPr lang="pl-PL"/>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23D46C40-8F77-4FC9-8B1F-BB521824F0DD}" type="slidenum">
              <a:rPr lang="pl-PL"/>
              <a:pPr>
                <a:defRPr/>
              </a:pPr>
              <a:t>‹#›</a:t>
            </a:fld>
            <a:endParaRPr lang="pl-PL"/>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014E2202-13AB-4787-8FD1-3B0252620A0B}" type="slidenum">
              <a:rPr lang="pl-PL"/>
              <a:pPr>
                <a:defRPr/>
              </a:pPr>
              <a:t>‹#›</a:t>
            </a:fld>
            <a:endParaRPr lang="pl-PL"/>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5E8584D8-4175-4D06-A0AF-731ED0A32C18}" type="slidenum">
              <a:rPr lang="pl-PL"/>
              <a:pPr>
                <a:defRPr/>
              </a:pPr>
              <a:t>‹#›</a:t>
            </a:fld>
            <a:endParaRPr lang="pl-PL"/>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472547D2-DC00-40F9-8A86-3D0C7D6618AA}" type="slidenum">
              <a:rPr lang="pl-PL"/>
              <a:pPr>
                <a:defRPr/>
              </a:pPr>
              <a:t>‹#›</a:t>
            </a:fld>
            <a:endParaRPr lang="pl-PL"/>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4ABD0EBA-8CB2-4374-9676-F3C851943DD7}" type="slidenum">
              <a:rPr lang="pl-PL"/>
              <a:pPr>
                <a:defRPr/>
              </a:pPr>
              <a:t>‹#›</a:t>
            </a:fld>
            <a:endParaRPr lang="pl-PL"/>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1BCBC89E-2689-461C-8D8C-887FFB67AFF8}" type="slidenum">
              <a:rPr lang="pl-PL"/>
              <a:pPr>
                <a:defRPr/>
              </a:pPr>
              <a:t>‹#›</a:t>
            </a:fld>
            <a:endParaRPr lang="pl-PL"/>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917FCE6B-E548-4458-BF4F-E80EC4B10533}" type="slidenum">
              <a:rPr lang="pl-PL"/>
              <a:pPr>
                <a:defRPr/>
              </a:pPr>
              <a:t>‹#›</a:t>
            </a:fld>
            <a:endParaRPr lang="pl-PL"/>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731EE465-F5EC-48C4-A591-B285ABB30E54}" type="slidenum">
              <a:rPr lang="pl-PL"/>
              <a:pPr>
                <a:defRPr/>
              </a:pPr>
              <a:t>‹#›</a:t>
            </a:fld>
            <a:endParaRPr lang="pl-PL"/>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ECB52235-1339-48E5-A73B-3694FDF843BF}" type="slidenum">
              <a:rPr lang="pl-PL"/>
              <a:pPr>
                <a:defRPr/>
              </a:pPr>
              <a:t>‹#›</a:t>
            </a:fld>
            <a:endParaRPr lang="pl-PL"/>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CA5E3DA2-F2E1-43B5-845A-70578D9EE94B}" type="slidenum">
              <a:rPr lang="pl-PL"/>
              <a:pPr>
                <a:defRPr/>
              </a:pPr>
              <a:t>‹#›</a:t>
            </a:fld>
            <a:endParaRPr lang="pl-PL"/>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734A3CE9-C004-405F-8631-B620FE817014}" type="slidenum">
              <a:rPr lang="pl-PL"/>
              <a:pPr>
                <a:defRPr/>
              </a:pPr>
              <a:t>‹#›</a:t>
            </a:fld>
            <a:endParaRPr lang="pl-PL"/>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A48659CA-EAEA-4456-89F7-C693B3BF9BFB}" type="slidenum">
              <a:rPr lang="pl-PL"/>
              <a:pPr>
                <a:defRPr/>
              </a:pPr>
              <a:t>‹#›</a:t>
            </a:fld>
            <a:endParaRPr lang="pl-PL"/>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19156079-F711-4BFC-897D-18FEF677686D}" type="slidenum">
              <a:rPr lang="pl-PL"/>
              <a:pPr>
                <a:defRPr/>
              </a:pPr>
              <a:t>‹#›</a:t>
            </a:fld>
            <a:endParaRPr lang="pl-PL"/>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623461E0-6814-4DE6-BB6B-FC3A09012AB1}" type="slidenum">
              <a:rPr lang="pl-PL"/>
              <a:pPr>
                <a:defRPr/>
              </a:pPr>
              <a:t>‹#›</a:t>
            </a:fld>
            <a:endParaRPr lang="pl-PL"/>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615D3053-DE75-4BEF-B825-1FD8A44432C6}" type="slidenum">
              <a:rPr lang="pl-PL"/>
              <a:pPr>
                <a:defRPr/>
              </a:pPr>
              <a:t>‹#›</a:t>
            </a:fld>
            <a:endParaRPr lang="pl-PL"/>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58485C62-56A6-42B5-BDFE-F9BE6B96A5E1}" type="slidenum">
              <a:rPr lang="pl-PL"/>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676434D4-CC02-4A9C-B3B0-5FBF485A08F2}" type="slidenum">
              <a:rPr lang="pl-PL"/>
              <a:pPr>
                <a:defRPr/>
              </a:pPr>
              <a:t>‹#›</a:t>
            </a:fld>
            <a:endParaRPr lang="pl-PL"/>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2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2D2017FA-5E19-42B8-AC0D-42B66D9938FB}" type="slidenum">
              <a:rPr lang="pl-PL"/>
              <a:pPr>
                <a:defRPr/>
              </a:pPr>
              <a:t>‹#›</a:t>
            </a:fld>
            <a:endParaRPr lang="pl-PL"/>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3F0160E-8FC5-49EF-907D-723E51873C91}" type="slidenum">
              <a:rPr lang="pl-PL"/>
              <a:pPr>
                <a:defRPr/>
              </a:pPr>
              <a:t>‹#›</a:t>
            </a:fld>
            <a:endParaRPr lang="pl-PL"/>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C2962E14-2061-48C3-9EFE-CA46EF40F4FA}" type="slidenum">
              <a:rPr lang="pl-PL"/>
              <a:pPr>
                <a:defRPr/>
              </a:pPr>
              <a:t>‹#›</a:t>
            </a:fld>
            <a:endParaRPr lang="pl-PL"/>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7C20894F-7641-4CDE-A8BF-482670B87519}" type="slidenum">
              <a:rPr lang="pl-PL"/>
              <a:pPr>
                <a:defRPr/>
              </a:pPr>
              <a:t>‹#›</a:t>
            </a:fld>
            <a:endParaRPr lang="pl-PL"/>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B38DA49B-B7EA-4918-ADE8-806A86C5FF21}" type="slidenum">
              <a:rPr lang="pl-PL"/>
              <a:pPr>
                <a:defRPr/>
              </a:pPr>
              <a:t>‹#›</a:t>
            </a:fld>
            <a:endParaRPr lang="pl-PL"/>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99AA2687-4FC4-42CC-9A08-F6B71A67F34C}" type="slidenum">
              <a:rPr lang="pl-PL"/>
              <a:pPr>
                <a:defRPr/>
              </a:pPr>
              <a:t>‹#›</a:t>
            </a:fld>
            <a:endParaRPr lang="pl-PL"/>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82810EAE-AB87-4CF1-B780-262216FB26E7}" type="slidenum">
              <a:rPr lang="pl-PL"/>
              <a:pPr>
                <a:defRPr/>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20DBF9E6-52F1-4FD5-9649-15F13D164B05}" type="slidenum">
              <a:rPr lang="pl-PL"/>
              <a:pPr>
                <a:defRPr/>
              </a:pPr>
              <a:t>‹#›</a:t>
            </a:fld>
            <a:endParaRPr lang="pl-PL"/>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4690E975-0B2F-4F79-A2FC-F284CFD40649}" type="slidenum">
              <a:rPr lang="pl-PL"/>
              <a:pPr>
                <a:defRPr/>
              </a:pPr>
              <a:t>‹#›</a:t>
            </a:fld>
            <a:endParaRPr lang="pl-PL"/>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16F1DB91-1122-4D39-B83F-47B470E4A0CC}" type="slidenum">
              <a:rPr lang="pl-PL"/>
              <a:pPr>
                <a:defRPr/>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6.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22.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27.jpe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30.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33.jpe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1027"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B7071C2-305B-4462-9203-39719E4D27A9}"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964" r:id="rId12"/>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2051"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0E3D227-65F5-41D6-9FF0-CB91992D9D0E}"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3075"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983C021-3010-4D38-B0AE-05F7B41075F7}"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4099"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9B28F23A-CBF3-4888-95E0-3BE0338B7A44}"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5123"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4186C02-8285-4183-8CE5-567C165FE023}"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6147"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D58C33E-ADAB-48A0-8B9B-17F117630432}"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7171"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9765B23-C968-43EA-AA3A-412F9C20CECC}"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8195"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BF9AE73-FA79-43E8-8745-CD970851BBAC}"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53" r:id="rId1"/>
    <p:sldLayoutId id="2147483954" r:id="rId2"/>
    <p:sldLayoutId id="2147483955"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46.xml"/><Relationship Id="rId4" Type="http://schemas.openxmlformats.org/officeDocument/2006/relationships/image" Target="../media/image38.jpeg"/></Relationships>
</file>

<file path=ppt/slides/_rels/slide1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image" Target="../media/image41.png"/><Relationship Id="rId4" Type="http://schemas.openxmlformats.org/officeDocument/2006/relationships/image" Target="../media/image38.jpeg"/></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image" Target="../media/image42.png"/><Relationship Id="rId4" Type="http://schemas.openxmlformats.org/officeDocument/2006/relationships/image" Target="../media/image38.jpeg"/></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image" Target="../media/image43.png"/><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2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2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2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6" Type="http://schemas.openxmlformats.org/officeDocument/2006/relationships/hyperlink" Target="http://www.kiw-pokl.org.pl/" TargetMode="External"/><Relationship Id="rId5" Type="http://schemas.openxmlformats.org/officeDocument/2006/relationships/hyperlink" Target="http://www.equal.org.pl/" TargetMode="External"/><Relationship Id="rId4" Type="http://schemas.openxmlformats.org/officeDocument/2006/relationships/image" Target="../media/image38.jpeg"/></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hyperlink" Target="https://www.sowa.efs.gov.pl/" TargetMode="External"/><Relationship Id="rId4" Type="http://schemas.openxmlformats.org/officeDocument/2006/relationships/image" Target="../media/image38.jpeg"/></Relationships>
</file>

<file path=ppt/slides/_rels/slide5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5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5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5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5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5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6" Type="http://schemas.openxmlformats.org/officeDocument/2006/relationships/hyperlink" Target="http://www.power.dwup.pl/" TargetMode="External"/><Relationship Id="rId5" Type="http://schemas.openxmlformats.org/officeDocument/2006/relationships/hyperlink" Target="mailto:promocja@dwup.pl" TargetMode="External"/><Relationship Id="rId4" Type="http://schemas.openxmlformats.org/officeDocument/2006/relationships/image" Target="../media/image38.jpeg"/></Relationships>
</file>

<file path=ppt/slides/_rels/slide5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4294967295"/>
          </p:nvPr>
        </p:nvSpPr>
        <p:spPr>
          <a:xfrm>
            <a:off x="1873250" y="6216596"/>
            <a:ext cx="6775450" cy="641404"/>
          </a:xfrm>
        </p:spPr>
        <p:txBody>
          <a:bodyPr>
            <a:noAutofit/>
          </a:bodyPr>
          <a:lstStyle/>
          <a:p>
            <a:pPr marL="0" indent="0" algn="r">
              <a:buNone/>
            </a:pPr>
            <a:endParaRPr lang="pl-PL" sz="1050" b="1" i="1" dirty="0">
              <a:solidFill>
                <a:schemeClr val="bg1"/>
              </a:solidFill>
            </a:endParaRPr>
          </a:p>
        </p:txBody>
      </p:sp>
      <p:sp>
        <p:nvSpPr>
          <p:cNvPr id="8" name="Prostokąt 7"/>
          <p:cNvSpPr/>
          <p:nvPr/>
        </p:nvSpPr>
        <p:spPr>
          <a:xfrm>
            <a:off x="330200" y="311150"/>
            <a:ext cx="4235450" cy="552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2" name="Prostokąt 1"/>
          <p:cNvSpPr/>
          <p:nvPr/>
        </p:nvSpPr>
        <p:spPr>
          <a:xfrm>
            <a:off x="1971015" y="4953000"/>
            <a:ext cx="6474484" cy="715906"/>
          </a:xfrm>
          <a:prstGeom prst="rect">
            <a:avLst/>
          </a:prstGeom>
          <a:solidFill>
            <a:srgbClr val="DB5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 name="Prostokąt 4"/>
          <p:cNvSpPr/>
          <p:nvPr/>
        </p:nvSpPr>
        <p:spPr>
          <a:xfrm>
            <a:off x="1130300" y="4953000"/>
            <a:ext cx="1016000" cy="533400"/>
          </a:xfrm>
          <a:prstGeom prst="rect">
            <a:avLst/>
          </a:prstGeom>
          <a:solidFill>
            <a:srgbClr val="DB5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1378" name="Symbol zastępczy zawartości 1"/>
          <p:cNvSpPr>
            <a:spLocks noGrp="1"/>
          </p:cNvSpPr>
          <p:nvPr>
            <p:ph idx="1"/>
          </p:nvPr>
        </p:nvSpPr>
        <p:spPr>
          <a:xfrm>
            <a:off x="798990" y="5033913"/>
            <a:ext cx="7919560" cy="1138294"/>
          </a:xfrm>
          <a:solidFill>
            <a:srgbClr val="DB5F07"/>
          </a:solidFill>
        </p:spPr>
        <p:txBody>
          <a:bodyPr>
            <a:noAutofit/>
          </a:bodyPr>
          <a:lstStyle/>
          <a:p>
            <a:pPr>
              <a:lnSpc>
                <a:spcPct val="100000"/>
              </a:lnSpc>
            </a:pPr>
            <a:r>
              <a:rPr lang="pl-PL" b="1" dirty="0" smtClean="0"/>
              <a:t>Poddziałanie 1.2.2 PO WER – Wsparcie udzielane </a:t>
            </a:r>
            <a:br>
              <a:rPr lang="pl-PL" b="1" dirty="0" smtClean="0"/>
            </a:br>
            <a:r>
              <a:rPr lang="pl-PL" b="1" dirty="0" smtClean="0"/>
              <a:t>z Inicjatywy na rzecz zatrudnienia ludzi młodych</a:t>
            </a:r>
          </a:p>
        </p:txBody>
      </p:sp>
      <p:grpSp>
        <p:nvGrpSpPr>
          <p:cNvPr id="12" name="Grupa 11"/>
          <p:cNvGrpSpPr/>
          <p:nvPr/>
        </p:nvGrpSpPr>
        <p:grpSpPr>
          <a:xfrm>
            <a:off x="99659" y="103188"/>
            <a:ext cx="4765900" cy="849312"/>
            <a:chOff x="5027260" y="128588"/>
            <a:chExt cx="3794906" cy="676275"/>
          </a:xfrm>
        </p:grpSpPr>
        <p:pic>
          <p:nvPicPr>
            <p:cNvPr id="13"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14" name="Obraz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15" name="Obraz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13" name="Podtytuł 4"/>
          <p:cNvSpPr>
            <a:spLocks noGrp="1"/>
          </p:cNvSpPr>
          <p:nvPr>
            <p:ph type="subTitle" idx="1"/>
          </p:nvPr>
        </p:nvSpPr>
        <p:spPr>
          <a:xfrm>
            <a:off x="259026" y="1021224"/>
            <a:ext cx="8667750" cy="5637212"/>
          </a:xfrm>
        </p:spPr>
        <p:txBody>
          <a:bodyPr/>
          <a:lstStyle/>
          <a:p>
            <a:pPr eaLnBrk="1" hangingPunct="1">
              <a:spcBef>
                <a:spcPct val="0"/>
              </a:spcBef>
            </a:pPr>
            <a:endParaRPr lang="pl-PL" altLang="pl-PL" sz="2800" b="1" dirty="0" smtClean="0">
              <a:solidFill>
                <a:prstClr val="black"/>
              </a:solidFill>
              <a:latin typeface="Arial" panose="020B0604020202020204" pitchFamily="34" charset="0"/>
            </a:endParaRPr>
          </a:p>
          <a:p>
            <a:pPr eaLnBrk="1" hangingPunct="1">
              <a:spcBef>
                <a:spcPct val="0"/>
              </a:spcBef>
            </a:pPr>
            <a:endParaRPr lang="pl-PL" altLang="pl-PL" sz="2800" b="1" dirty="0">
              <a:solidFill>
                <a:prstClr val="black"/>
              </a:solidFill>
              <a:latin typeface="Arial" panose="020B0604020202020204" pitchFamily="34" charset="0"/>
            </a:endParaRPr>
          </a:p>
          <a:p>
            <a:pPr eaLnBrk="1" hangingPunct="1">
              <a:spcBef>
                <a:spcPct val="0"/>
              </a:spcBef>
            </a:pPr>
            <a:endParaRPr lang="pl-PL" altLang="pl-PL" sz="2800" b="1" dirty="0" smtClean="0">
              <a:solidFill>
                <a:prstClr val="black"/>
              </a:solidFill>
              <a:latin typeface="Arial" panose="020B0604020202020204" pitchFamily="34" charset="0"/>
            </a:endParaRPr>
          </a:p>
          <a:p>
            <a:pPr eaLnBrk="1" hangingPunct="1">
              <a:spcBef>
                <a:spcPct val="0"/>
              </a:spcBef>
            </a:pPr>
            <a:endParaRPr lang="pl-PL" altLang="pl-PL" sz="2800" b="1" dirty="0">
              <a:solidFill>
                <a:prstClr val="black"/>
              </a:solidFill>
              <a:latin typeface="Arial" panose="020B0604020202020204" pitchFamily="34" charset="0"/>
            </a:endParaRPr>
          </a:p>
          <a:p>
            <a:pPr eaLnBrk="1" hangingPunct="1">
              <a:spcBef>
                <a:spcPct val="0"/>
              </a:spcBef>
            </a:pPr>
            <a:endParaRPr lang="pl-PL" altLang="pl-PL" sz="2800" b="1" dirty="0" smtClean="0">
              <a:solidFill>
                <a:prstClr val="black"/>
              </a:solidFill>
              <a:latin typeface="Arial" panose="020B0604020202020204" pitchFamily="34" charset="0"/>
            </a:endParaRPr>
          </a:p>
          <a:p>
            <a:pPr eaLnBrk="1" hangingPunct="1">
              <a:spcBef>
                <a:spcPct val="0"/>
              </a:spcBef>
            </a:pPr>
            <a:r>
              <a:rPr lang="pl-PL" altLang="pl-PL" sz="2800" b="1" dirty="0" smtClean="0">
                <a:solidFill>
                  <a:prstClr val="black"/>
                </a:solidFill>
                <a:latin typeface="Arial" panose="020B0604020202020204" pitchFamily="34" charset="0"/>
              </a:rPr>
              <a:t>Kryteria dostępu w ramach konkursu</a:t>
            </a:r>
            <a:endParaRPr lang="pl-PL" altLang="pl-PL" sz="2000" dirty="0" smtClean="0"/>
          </a:p>
        </p:txBody>
      </p:sp>
    </p:spTree>
    <p:extLst>
      <p:ext uri="{BB962C8B-B14F-4D97-AF65-F5344CB8AC3E}">
        <p14:creationId xmlns:p14="http://schemas.microsoft.com/office/powerpoint/2010/main" val="35278450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1027" name="Rectangle 3"/>
          <p:cNvSpPr>
            <a:spLocks noChangeArrowheads="1"/>
          </p:cNvSpPr>
          <p:nvPr/>
        </p:nvSpPr>
        <p:spPr bwMode="auto">
          <a:xfrm>
            <a:off x="0" y="998621"/>
            <a:ext cx="8987589" cy="5855389"/>
          </a:xfrm>
          <a:prstGeom prst="rect">
            <a:avLst/>
          </a:prstGeom>
          <a:noFill/>
          <a:ln w="9525">
            <a:noFill/>
            <a:miter lim="800000"/>
            <a:headEnd/>
            <a:tailEnd/>
          </a:ln>
          <a:effectLst/>
        </p:spPr>
        <p:txBody>
          <a:bodyPr vert="horz" wrap="square" lIns="228528" tIns="152352" rIns="91440" bIns="38088" numCol="1" anchor="t" anchorCtr="0" compatLnSpc="1">
            <a:prstTxWarp prst="textNoShape">
              <a:avLst/>
            </a:prstTxWarp>
            <a:spAutoFit/>
          </a:bodyPr>
          <a:lstStyle/>
          <a:p>
            <a:pPr algn="just"/>
            <a:r>
              <a:rPr lang="pl-PL" sz="2400" b="1" u="sng" dirty="0">
                <a:latin typeface="+mn-lt"/>
                <a:ea typeface="Times New Roman" panose="02020603050405020304" pitchFamily="18" charset="0"/>
                <a:cs typeface="Calibri" panose="020F0502020204030204" pitchFamily="34" charset="0"/>
              </a:rPr>
              <a:t>Kryteria dostępu</a:t>
            </a:r>
            <a:r>
              <a:rPr lang="pl-PL" sz="2400" u="sng" dirty="0">
                <a:latin typeface="+mn-lt"/>
                <a:ea typeface="Times New Roman" panose="02020603050405020304" pitchFamily="18" charset="0"/>
                <a:cs typeface="Calibri" panose="020F0502020204030204" pitchFamily="34" charset="0"/>
              </a:rPr>
              <a:t> </a:t>
            </a:r>
            <a:endParaRPr lang="pl-PL" sz="2400" u="sng" dirty="0" smtClean="0">
              <a:latin typeface="+mn-lt"/>
              <a:ea typeface="Times New Roman" panose="02020603050405020304" pitchFamily="18" charset="0"/>
              <a:cs typeface="Calibri" panose="020F0502020204030204" pitchFamily="34" charset="0"/>
            </a:endParaRPr>
          </a:p>
          <a:p>
            <a:pPr algn="just"/>
            <a:endParaRPr kumimoji="0" lang="pl-PL" sz="2400" b="1" i="0" u="sng" strike="noStrike" cap="none" normalizeH="0" baseline="0" dirty="0" smtClean="0">
              <a:ln>
                <a:noFill/>
              </a:ln>
              <a:solidFill>
                <a:schemeClr val="tx1"/>
              </a:solidFill>
              <a:effectLst/>
              <a:latin typeface="+mn-lt"/>
              <a:cs typeface="Calibri" pitchFamily="34" charset="0"/>
            </a:endParaRPr>
          </a:p>
          <a:p>
            <a:pPr marL="0" marR="0" lvl="0" indent="0" algn="just" defTabSz="914400" rtl="0" eaLnBrk="1" fontAlgn="base" latinLnBrk="0" hangingPunct="1">
              <a:lnSpc>
                <a:spcPct val="100000"/>
              </a:lnSpc>
              <a:spcBef>
                <a:spcPct val="0"/>
              </a:spcBef>
              <a:spcAft>
                <a:spcPct val="0"/>
              </a:spcAft>
              <a:buClrTx/>
              <a:buSzTx/>
              <a:tabLst/>
            </a:pPr>
            <a:r>
              <a:rPr kumimoji="0" lang="pl-PL" sz="2000" b="1" i="0" strike="noStrike" cap="none" normalizeH="0" baseline="0" dirty="0" smtClean="0">
                <a:ln>
                  <a:noFill/>
                </a:ln>
                <a:solidFill>
                  <a:schemeClr val="tx1"/>
                </a:solidFill>
                <a:effectLst/>
                <a:latin typeface="+mn-lt"/>
                <a:cs typeface="Calibri" pitchFamily="34" charset="0"/>
              </a:rPr>
              <a:t>O</a:t>
            </a:r>
            <a:r>
              <a:rPr kumimoji="0" lang="pl-PL" sz="2000" b="1" i="0" strike="noStrike" cap="none" normalizeH="0" baseline="0" dirty="0" smtClean="0" bmk="">
                <a:ln>
                  <a:noFill/>
                </a:ln>
                <a:solidFill>
                  <a:schemeClr val="tx1"/>
                </a:solidFill>
                <a:effectLst/>
                <a:latin typeface="+mn-lt"/>
                <a:cs typeface="Calibri" pitchFamily="34" charset="0"/>
              </a:rPr>
              <a:t>kres realizacji projektu</a:t>
            </a:r>
          </a:p>
          <a:p>
            <a:pPr marL="0" marR="0" lvl="0" indent="0" algn="just" defTabSz="914400" rtl="0" eaLnBrk="1" fontAlgn="base" latinLnBrk="0" hangingPunct="1">
              <a:lnSpc>
                <a:spcPct val="100000"/>
              </a:lnSpc>
              <a:spcBef>
                <a:spcPct val="0"/>
              </a:spcBef>
              <a:spcAft>
                <a:spcPct val="0"/>
              </a:spcAft>
              <a:buClrTx/>
              <a:buSzTx/>
              <a:tabLst/>
            </a:pPr>
            <a:endParaRPr kumimoji="0" lang="pl-PL" sz="2000" b="1" i="0" u="none" strike="noStrike" cap="none" normalizeH="0" baseline="0" dirty="0" smtClean="0">
              <a:ln>
                <a:noFill/>
              </a:ln>
              <a:solidFill>
                <a:schemeClr val="tx1"/>
              </a:solidFill>
              <a:effectLst/>
              <a:latin typeface="+mn-lt"/>
              <a:cs typeface="Arial" charset="0"/>
            </a:endParaRPr>
          </a:p>
          <a:p>
            <a:pPr lvl="0" algn="just"/>
            <a:r>
              <a:rPr lang="pl-PL" b="1" dirty="0" smtClean="0">
                <a:latin typeface="+mn-lt"/>
              </a:rPr>
              <a:t>1) </a:t>
            </a:r>
            <a:r>
              <a:rPr lang="pl-PL" dirty="0" smtClean="0">
                <a:latin typeface="+mn-lt"/>
              </a:rPr>
              <a:t>Zgodnie ze szczegółowym kryterium dostępu okres realizacji projektu wskazany </a:t>
            </a:r>
            <a:br>
              <a:rPr lang="pl-PL" dirty="0" smtClean="0">
                <a:latin typeface="+mn-lt"/>
              </a:rPr>
            </a:br>
            <a:r>
              <a:rPr lang="pl-PL" dirty="0" smtClean="0">
                <a:latin typeface="+mn-lt"/>
              </a:rPr>
              <a:t>w pkt. 1.7 wniosku </a:t>
            </a:r>
            <a:r>
              <a:rPr lang="pl-PL" b="1" dirty="0" smtClean="0">
                <a:latin typeface="+mn-lt"/>
              </a:rPr>
              <a:t>nie może być krótszy niż 24 miesiące</a:t>
            </a:r>
            <a:r>
              <a:rPr lang="pl-PL" dirty="0" smtClean="0">
                <a:latin typeface="+mn-lt"/>
              </a:rPr>
              <a:t>.</a:t>
            </a:r>
          </a:p>
          <a:p>
            <a:pPr algn="just"/>
            <a:r>
              <a:rPr lang="pl-PL" sz="1600" b="1" dirty="0" smtClean="0">
                <a:solidFill>
                  <a:srgbClr val="FF3300"/>
                </a:solidFill>
                <a:latin typeface="+mn-lt"/>
              </a:rPr>
              <a:t>UWAGA! </a:t>
            </a:r>
            <a:r>
              <a:rPr lang="pl-PL" sz="1600" b="1" dirty="0" smtClean="0">
                <a:latin typeface="+mn-lt"/>
              </a:rPr>
              <a:t>Projekt niespełniający tego kryterium zostanie odrzucony na etapie oceny formalnej.</a:t>
            </a:r>
          </a:p>
          <a:p>
            <a:pPr lvl="0" algn="just"/>
            <a:endParaRPr lang="pl-PL" sz="1600" dirty="0" smtClean="0">
              <a:latin typeface="+mn-lt"/>
            </a:endParaRPr>
          </a:p>
          <a:p>
            <a:pPr lvl="0" algn="just"/>
            <a:r>
              <a:rPr lang="pl-PL" dirty="0" smtClean="0">
                <a:latin typeface="+mn-lt"/>
              </a:rPr>
              <a:t>IOK </a:t>
            </a:r>
            <a:r>
              <a:rPr lang="pl-PL" dirty="0">
                <a:latin typeface="+mn-lt"/>
              </a:rPr>
              <a:t>będzie uznawała, że projekt trwa minimum 24 miesiące, o ile jego realizacja </a:t>
            </a:r>
            <a:r>
              <a:rPr lang="pl-PL" dirty="0" smtClean="0">
                <a:latin typeface="+mn-lt"/>
              </a:rPr>
              <a:t>zostanie zaplanowana na </a:t>
            </a:r>
            <a:r>
              <a:rPr lang="pl-PL" dirty="0">
                <a:latin typeface="+mn-lt"/>
              </a:rPr>
              <a:t>okres pełnych 24 miesięcy kalendarzowych.</a:t>
            </a:r>
          </a:p>
          <a:p>
            <a:pPr algn="just"/>
            <a:endParaRPr lang="pl-PL" sz="1600" dirty="0" smtClean="0">
              <a:latin typeface="+mn-lt"/>
            </a:endParaRPr>
          </a:p>
          <a:p>
            <a:pPr lvl="0" algn="just"/>
            <a:r>
              <a:rPr lang="pl-PL" b="1" dirty="0" smtClean="0">
                <a:latin typeface="+mn-lt"/>
              </a:rPr>
              <a:t>2) </a:t>
            </a:r>
            <a:r>
              <a:rPr lang="pl-PL" dirty="0" smtClean="0">
                <a:latin typeface="+mn-lt"/>
              </a:rPr>
              <a:t>Zgodnie ze szczegółowym kryterium dostępu okres realizacji projektu wskazany </a:t>
            </a:r>
            <a:br>
              <a:rPr lang="pl-PL" dirty="0" smtClean="0">
                <a:latin typeface="+mn-lt"/>
              </a:rPr>
            </a:br>
            <a:r>
              <a:rPr lang="pl-PL" dirty="0" smtClean="0">
                <a:latin typeface="+mn-lt"/>
              </a:rPr>
              <a:t>w pkt. 1.7 wniosku </a:t>
            </a:r>
            <a:r>
              <a:rPr lang="pl-PL" b="1" dirty="0" smtClean="0">
                <a:latin typeface="+mn-lt"/>
              </a:rPr>
              <a:t>nie przekracza 31.03.2018 r.</a:t>
            </a:r>
            <a:endParaRPr lang="pl-PL" dirty="0" smtClean="0">
              <a:latin typeface="+mn-lt"/>
            </a:endParaRPr>
          </a:p>
          <a:p>
            <a:pPr algn="just"/>
            <a:r>
              <a:rPr lang="pl-PL" sz="1600" b="1" dirty="0" smtClean="0">
                <a:solidFill>
                  <a:srgbClr val="FF3300"/>
                </a:solidFill>
                <a:latin typeface="+mn-lt"/>
              </a:rPr>
              <a:t>UWAGA! </a:t>
            </a:r>
            <a:r>
              <a:rPr lang="pl-PL" sz="1600" b="1" dirty="0" smtClean="0">
                <a:latin typeface="+mn-lt"/>
              </a:rPr>
              <a:t>Projekt niespełniający tego kryterium zostanie odrzucony na etapie oceny formalnej.</a:t>
            </a:r>
          </a:p>
          <a:p>
            <a:pPr lvl="0" algn="just"/>
            <a:endParaRPr lang="pl-PL" dirty="0" smtClean="0">
              <a:latin typeface="+mn-lt"/>
            </a:endParaRPr>
          </a:p>
          <a:p>
            <a:pPr lvl="0" algn="just"/>
            <a:r>
              <a:rPr lang="pl-PL" b="1" dirty="0" smtClean="0">
                <a:latin typeface="+mn-lt"/>
              </a:rPr>
              <a:t>3) </a:t>
            </a:r>
            <a:r>
              <a:rPr lang="pl-PL" dirty="0" smtClean="0">
                <a:latin typeface="+mn-lt"/>
              </a:rPr>
              <a:t>Przy określaniu daty rozpoczęcia realizacji projektu należy uwzględnić czas trwania procedury konkursowej – IOK szacuje, że średni czas procedury konkursowej liczony od dnia zakończenia naboru wniosków do dnia podpisania umowy o dofinansowanie projektu wyniesie około 6 miesięcy.</a:t>
            </a: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pl-PL" sz="1800" b="0" i="0" u="none" strike="noStrike" cap="none" normalizeH="0" baseline="0" dirty="0" smtClean="0">
              <a:ln>
                <a:noFill/>
              </a:ln>
              <a:solidFill>
                <a:schemeClr val="tx1"/>
              </a:solidFill>
              <a:effectLst/>
              <a:latin typeface="Arial" charset="0"/>
              <a:cs typeface="Arial" charset="0"/>
            </a:endParaRPr>
          </a:p>
        </p:txBody>
      </p:sp>
    </p:spTree>
    <p:extLst>
      <p:ext uri="{BB962C8B-B14F-4D97-AF65-F5344CB8AC3E}">
        <p14:creationId xmlns:p14="http://schemas.microsoft.com/office/powerpoint/2010/main" val="29236392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90257" y="1082558"/>
            <a:ext cx="9108519" cy="3785652"/>
          </a:xfrm>
          <a:prstGeom prst="rect">
            <a:avLst/>
          </a:prstGeom>
          <a:noFill/>
        </p:spPr>
        <p:txBody>
          <a:bodyPr wrap="none" rtlCol="0">
            <a:spAutoFit/>
          </a:bodyPr>
          <a:lstStyle/>
          <a:p>
            <a:r>
              <a:rPr lang="pl-PL" sz="2400" b="1" u="sng" dirty="0">
                <a:latin typeface="+mn-lt"/>
                <a:ea typeface="Times New Roman" panose="02020603050405020304" pitchFamily="18" charset="0"/>
                <a:cs typeface="Calibri" panose="020F0502020204030204" pitchFamily="34" charset="0"/>
              </a:rPr>
              <a:t>Kryteria dostępu</a:t>
            </a:r>
            <a:r>
              <a:rPr lang="pl-PL" sz="2400" u="sng" dirty="0">
                <a:latin typeface="+mn-lt"/>
                <a:ea typeface="Times New Roman" panose="02020603050405020304" pitchFamily="18" charset="0"/>
                <a:cs typeface="Calibri" panose="020F0502020204030204" pitchFamily="34" charset="0"/>
              </a:rPr>
              <a:t> </a:t>
            </a:r>
            <a:r>
              <a:rPr lang="pl-PL" sz="1600" u="sng" dirty="0">
                <a:ea typeface="Times New Roman" panose="02020603050405020304" pitchFamily="18" charset="0"/>
                <a:cs typeface="Calibri" panose="020F0502020204030204" pitchFamily="34" charset="0"/>
              </a:rPr>
              <a:t>(c.d.)</a:t>
            </a:r>
          </a:p>
          <a:p>
            <a:r>
              <a:rPr lang="pl-PL" dirty="0" smtClean="0">
                <a:latin typeface="+mn-lt"/>
                <a:ea typeface="Times New Roman" panose="02020603050405020304" pitchFamily="18" charset="0"/>
                <a:cs typeface="Calibri" panose="020F0502020204030204" pitchFamily="34" charset="0"/>
              </a:rPr>
              <a:t/>
            </a:r>
            <a:br>
              <a:rPr lang="pl-PL" dirty="0" smtClean="0">
                <a:latin typeface="+mn-lt"/>
                <a:ea typeface="Times New Roman" panose="02020603050405020304" pitchFamily="18" charset="0"/>
                <a:cs typeface="Calibri" panose="020F0502020204030204" pitchFamily="34" charset="0"/>
              </a:rPr>
            </a:br>
            <a:r>
              <a:rPr lang="pl-PL" b="1" dirty="0" smtClean="0">
                <a:latin typeface="+mn-lt"/>
                <a:ea typeface="Times New Roman" panose="02020603050405020304" pitchFamily="18" charset="0"/>
                <a:cs typeface="Calibri" panose="020F0502020204030204" pitchFamily="34" charset="0"/>
              </a:rPr>
              <a:t>4) </a:t>
            </a:r>
            <a:r>
              <a:rPr lang="pl-PL" dirty="0" smtClean="0">
                <a:latin typeface="+mn-lt"/>
                <a:ea typeface="Times New Roman" panose="02020603050405020304" pitchFamily="18" charset="0"/>
                <a:cs typeface="Calibri" panose="020F0502020204030204" pitchFamily="34" charset="0"/>
              </a:rPr>
              <a:t>Wnioskodawca </a:t>
            </a:r>
            <a:r>
              <a:rPr lang="pl-PL" dirty="0">
                <a:latin typeface="+mn-lt"/>
                <a:ea typeface="Times New Roman" panose="02020603050405020304" pitchFamily="18" charset="0"/>
                <a:cs typeface="Calibri" panose="020F0502020204030204" pitchFamily="34" charset="0"/>
              </a:rPr>
              <a:t>w okresie realizacji projektu prowadzi </a:t>
            </a:r>
            <a:r>
              <a:rPr lang="pl-PL" b="1" dirty="0">
                <a:latin typeface="+mn-lt"/>
                <a:ea typeface="Times New Roman" panose="02020603050405020304" pitchFamily="18" charset="0"/>
                <a:cs typeface="Calibri" panose="020F0502020204030204" pitchFamily="34" charset="0"/>
              </a:rPr>
              <a:t>biuro </a:t>
            </a:r>
            <a:r>
              <a:rPr lang="pl-PL" b="1" dirty="0" smtClean="0">
                <a:latin typeface="+mn-lt"/>
                <a:ea typeface="Times New Roman" panose="02020603050405020304" pitchFamily="18" charset="0"/>
                <a:cs typeface="Calibri" panose="020F0502020204030204" pitchFamily="34" charset="0"/>
              </a:rPr>
              <a:t>projektu</a:t>
            </a:r>
            <a:br>
              <a:rPr lang="pl-PL" b="1" dirty="0" smtClean="0">
                <a:latin typeface="+mn-lt"/>
                <a:ea typeface="Times New Roman" panose="02020603050405020304" pitchFamily="18" charset="0"/>
                <a:cs typeface="Calibri" panose="020F0502020204030204" pitchFamily="34" charset="0"/>
              </a:rPr>
            </a:br>
            <a:r>
              <a:rPr lang="pl-PL" b="1" dirty="0" smtClean="0">
                <a:latin typeface="+mn-lt"/>
                <a:ea typeface="Times New Roman" panose="02020603050405020304" pitchFamily="18" charset="0"/>
                <a:cs typeface="Calibri" panose="020F0502020204030204" pitchFamily="34" charset="0"/>
              </a:rPr>
              <a:t>     </a:t>
            </a:r>
            <a:r>
              <a:rPr lang="pl-PL" dirty="0" smtClean="0">
                <a:latin typeface="+mn-lt"/>
                <a:ea typeface="Times New Roman" panose="02020603050405020304" pitchFamily="18" charset="0"/>
                <a:cs typeface="Calibri" panose="020F0502020204030204" pitchFamily="34" charset="0"/>
              </a:rPr>
              <a:t>(</a:t>
            </a:r>
            <a:r>
              <a:rPr lang="pl-PL" dirty="0">
                <a:latin typeface="+mn-lt"/>
                <a:ea typeface="Times New Roman" panose="02020603050405020304" pitchFamily="18" charset="0"/>
                <a:cs typeface="Calibri" panose="020F0502020204030204" pitchFamily="34" charset="0"/>
              </a:rPr>
              <a:t>lub posiada siedzibę, filię, delegaturę, oddział lub inną prawnie dozwoloną formę </a:t>
            </a:r>
            <a:r>
              <a:rPr lang="pl-PL" dirty="0" smtClean="0">
                <a:latin typeface="+mn-lt"/>
                <a:ea typeface="Times New Roman" panose="02020603050405020304" pitchFamily="18" charset="0"/>
                <a:cs typeface="Calibri" panose="020F0502020204030204" pitchFamily="34" charset="0"/>
              </a:rPr>
              <a:t/>
            </a:r>
            <a:br>
              <a:rPr lang="pl-PL" dirty="0" smtClean="0">
                <a:latin typeface="+mn-lt"/>
                <a:ea typeface="Times New Roman" panose="02020603050405020304" pitchFamily="18" charset="0"/>
                <a:cs typeface="Calibri" panose="020F0502020204030204" pitchFamily="34" charset="0"/>
              </a:rPr>
            </a:br>
            <a:r>
              <a:rPr lang="pl-PL" dirty="0" smtClean="0">
                <a:latin typeface="+mn-lt"/>
                <a:ea typeface="Times New Roman" panose="02020603050405020304" pitchFamily="18" charset="0"/>
                <a:cs typeface="Calibri" panose="020F0502020204030204" pitchFamily="34" charset="0"/>
              </a:rPr>
              <a:t>     organizacyjną </a:t>
            </a:r>
            <a:r>
              <a:rPr lang="pl-PL" dirty="0">
                <a:latin typeface="+mn-lt"/>
                <a:ea typeface="Times New Roman" panose="02020603050405020304" pitchFamily="18" charset="0"/>
                <a:cs typeface="Calibri" panose="020F0502020204030204" pitchFamily="34" charset="0"/>
              </a:rPr>
              <a:t>działalności podmiotu) </a:t>
            </a:r>
            <a:r>
              <a:rPr lang="pl-PL" b="1" dirty="0">
                <a:latin typeface="+mn-lt"/>
                <a:ea typeface="Times New Roman" panose="02020603050405020304" pitchFamily="18" charset="0"/>
                <a:cs typeface="Calibri" panose="020F0502020204030204" pitchFamily="34" charset="0"/>
              </a:rPr>
              <a:t>na terenie województwa dolnośląskiego</a:t>
            </a:r>
            <a:r>
              <a:rPr lang="pl-PL" dirty="0">
                <a:latin typeface="+mn-lt"/>
                <a:ea typeface="Times New Roman" panose="02020603050405020304" pitchFamily="18" charset="0"/>
                <a:cs typeface="Calibri" panose="020F0502020204030204" pitchFamily="34" charset="0"/>
              </a:rPr>
              <a:t> </a:t>
            </a:r>
            <a:r>
              <a:rPr lang="pl-PL" dirty="0" smtClean="0">
                <a:latin typeface="+mn-lt"/>
                <a:ea typeface="Times New Roman" panose="02020603050405020304" pitchFamily="18" charset="0"/>
                <a:cs typeface="Calibri" panose="020F0502020204030204" pitchFamily="34" charset="0"/>
              </a:rPr>
              <a:t/>
            </a:r>
            <a:br>
              <a:rPr lang="pl-PL" dirty="0" smtClean="0">
                <a:latin typeface="+mn-lt"/>
                <a:ea typeface="Times New Roman" panose="02020603050405020304" pitchFamily="18" charset="0"/>
                <a:cs typeface="Calibri" panose="020F0502020204030204" pitchFamily="34" charset="0"/>
              </a:rPr>
            </a:br>
            <a:r>
              <a:rPr lang="pl-PL" dirty="0" smtClean="0">
                <a:latin typeface="+mn-lt"/>
                <a:ea typeface="Times New Roman" panose="02020603050405020304" pitchFamily="18" charset="0"/>
                <a:cs typeface="Calibri" panose="020F0502020204030204" pitchFamily="34" charset="0"/>
              </a:rPr>
              <a:t>     </a:t>
            </a:r>
            <a:r>
              <a:rPr lang="pl-PL" b="1" dirty="0" smtClean="0">
                <a:latin typeface="+mn-lt"/>
                <a:ea typeface="Times New Roman" panose="02020603050405020304" pitchFamily="18" charset="0"/>
                <a:cs typeface="Calibri" panose="020F0502020204030204" pitchFamily="34" charset="0"/>
              </a:rPr>
              <a:t>z </a:t>
            </a:r>
            <a:r>
              <a:rPr lang="pl-PL" b="1" dirty="0">
                <a:latin typeface="+mn-lt"/>
                <a:ea typeface="Times New Roman" panose="02020603050405020304" pitchFamily="18" charset="0"/>
                <a:cs typeface="Calibri" panose="020F0502020204030204" pitchFamily="34" charset="0"/>
              </a:rPr>
              <a:t>możliwością udostępnienia</a:t>
            </a:r>
            <a:r>
              <a:rPr lang="pl-PL" dirty="0">
                <a:latin typeface="+mn-lt"/>
                <a:ea typeface="Times New Roman" panose="02020603050405020304" pitchFamily="18" charset="0"/>
                <a:cs typeface="Calibri" panose="020F0502020204030204" pitchFamily="34" charset="0"/>
              </a:rPr>
              <a:t> pełnej </a:t>
            </a:r>
            <a:r>
              <a:rPr lang="pl-PL" b="1" dirty="0">
                <a:latin typeface="+mn-lt"/>
                <a:ea typeface="Times New Roman" panose="02020603050405020304" pitchFamily="18" charset="0"/>
                <a:cs typeface="Calibri" panose="020F0502020204030204" pitchFamily="34" charset="0"/>
              </a:rPr>
              <a:t>dokumentacji </a:t>
            </a:r>
            <a:r>
              <a:rPr lang="pl-PL" dirty="0">
                <a:latin typeface="+mn-lt"/>
                <a:ea typeface="Times New Roman" panose="02020603050405020304" pitchFamily="18" charset="0"/>
                <a:cs typeface="Calibri" panose="020F0502020204030204" pitchFamily="34" charset="0"/>
              </a:rPr>
              <a:t>wdrażanego projektu </a:t>
            </a:r>
            <a:r>
              <a:rPr lang="pl-PL" dirty="0" smtClean="0">
                <a:latin typeface="+mn-lt"/>
                <a:ea typeface="Times New Roman" panose="02020603050405020304" pitchFamily="18" charset="0"/>
                <a:cs typeface="Calibri" panose="020F0502020204030204" pitchFamily="34" charset="0"/>
              </a:rPr>
              <a:t/>
            </a:r>
            <a:br>
              <a:rPr lang="pl-PL" dirty="0" smtClean="0">
                <a:latin typeface="+mn-lt"/>
                <a:ea typeface="Times New Roman" panose="02020603050405020304" pitchFamily="18" charset="0"/>
                <a:cs typeface="Calibri" panose="020F0502020204030204" pitchFamily="34" charset="0"/>
              </a:rPr>
            </a:br>
            <a:r>
              <a:rPr lang="pl-PL" dirty="0" smtClean="0">
                <a:latin typeface="+mn-lt"/>
                <a:ea typeface="Times New Roman" panose="02020603050405020304" pitchFamily="18" charset="0"/>
                <a:cs typeface="Calibri" panose="020F0502020204030204" pitchFamily="34" charset="0"/>
              </a:rPr>
              <a:t>     </a:t>
            </a:r>
            <a:r>
              <a:rPr lang="pl-PL" b="1" dirty="0" smtClean="0">
                <a:latin typeface="+mn-lt"/>
                <a:ea typeface="Times New Roman" panose="02020603050405020304" pitchFamily="18" charset="0"/>
                <a:cs typeface="Calibri" panose="020F0502020204030204" pitchFamily="34" charset="0"/>
              </a:rPr>
              <a:t>oraz </a:t>
            </a:r>
            <a:r>
              <a:rPr lang="pl-PL" b="1" dirty="0">
                <a:latin typeface="+mn-lt"/>
                <a:ea typeface="Times New Roman" panose="02020603050405020304" pitchFamily="18" charset="0"/>
                <a:cs typeface="Calibri" panose="020F0502020204030204" pitchFamily="34" charset="0"/>
              </a:rPr>
              <a:t>zapewni uczestnikom</a:t>
            </a:r>
            <a:r>
              <a:rPr lang="pl-PL" dirty="0">
                <a:latin typeface="+mn-lt"/>
                <a:ea typeface="Times New Roman" panose="02020603050405020304" pitchFamily="18" charset="0"/>
                <a:cs typeface="Calibri" panose="020F0502020204030204" pitchFamily="34" charset="0"/>
              </a:rPr>
              <a:t> projektu </a:t>
            </a:r>
            <a:r>
              <a:rPr lang="pl-PL" b="1" dirty="0">
                <a:latin typeface="+mn-lt"/>
                <a:ea typeface="Times New Roman" panose="02020603050405020304" pitchFamily="18" charset="0"/>
                <a:cs typeface="Calibri" panose="020F0502020204030204" pitchFamily="34" charset="0"/>
              </a:rPr>
              <a:t>możliwość osobistego kontaktu </a:t>
            </a:r>
            <a:r>
              <a:rPr lang="pl-PL" b="1" dirty="0" smtClean="0">
                <a:latin typeface="+mn-lt"/>
                <a:ea typeface="Times New Roman" panose="02020603050405020304" pitchFamily="18" charset="0"/>
                <a:cs typeface="Calibri" panose="020F0502020204030204" pitchFamily="34" charset="0"/>
              </a:rPr>
              <a:t/>
            </a:r>
            <a:br>
              <a:rPr lang="pl-PL" b="1" dirty="0" smtClean="0">
                <a:latin typeface="+mn-lt"/>
                <a:ea typeface="Times New Roman" panose="02020603050405020304" pitchFamily="18" charset="0"/>
                <a:cs typeface="Calibri" panose="020F0502020204030204" pitchFamily="34" charset="0"/>
              </a:rPr>
            </a:br>
            <a:r>
              <a:rPr lang="pl-PL" b="1" dirty="0" smtClean="0">
                <a:latin typeface="+mn-lt"/>
                <a:ea typeface="Times New Roman" panose="02020603050405020304" pitchFamily="18" charset="0"/>
                <a:cs typeface="Calibri" panose="020F0502020204030204" pitchFamily="34" charset="0"/>
              </a:rPr>
              <a:t>     z </a:t>
            </a:r>
            <a:r>
              <a:rPr lang="pl-PL" b="1" dirty="0">
                <a:latin typeface="+mn-lt"/>
                <a:ea typeface="Times New Roman" panose="02020603050405020304" pitchFamily="18" charset="0"/>
                <a:cs typeface="Calibri" panose="020F0502020204030204" pitchFamily="34" charset="0"/>
              </a:rPr>
              <a:t>kadrą</a:t>
            </a:r>
            <a:r>
              <a:rPr lang="pl-PL" dirty="0">
                <a:latin typeface="+mn-lt"/>
                <a:ea typeface="Times New Roman" panose="02020603050405020304" pitchFamily="18" charset="0"/>
                <a:cs typeface="Calibri" panose="020F0502020204030204" pitchFamily="34" charset="0"/>
              </a:rPr>
              <a:t> projektu</a:t>
            </a:r>
            <a:r>
              <a:rPr lang="pl-PL" dirty="0" smtClean="0">
                <a:latin typeface="+mn-lt"/>
                <a:ea typeface="Times New Roman" panose="02020603050405020304" pitchFamily="18" charset="0"/>
                <a:cs typeface="Calibri" panose="020F0502020204030204" pitchFamily="34" charset="0"/>
              </a:rPr>
              <a:t>.</a:t>
            </a:r>
          </a:p>
          <a:p>
            <a:endParaRPr lang="pl-PL" b="1" dirty="0">
              <a:latin typeface="+mn-lt"/>
            </a:endParaRPr>
          </a:p>
          <a:p>
            <a:r>
              <a:rPr lang="pl-PL" dirty="0">
                <a:latin typeface="+mn-lt"/>
              </a:rPr>
              <a:t>Spełnienie kryterium IOK weryfikuje w oparciu o pkt. 2.6 oraz 4.5 wniosku o dofinansowanie</a:t>
            </a:r>
            <a:r>
              <a:rPr lang="pl-PL" dirty="0" smtClean="0">
                <a:latin typeface="+mn-lt"/>
              </a:rPr>
              <a:t>.</a:t>
            </a:r>
          </a:p>
          <a:p>
            <a:endParaRPr lang="pl-PL" b="1" dirty="0">
              <a:latin typeface="+mn-lt"/>
            </a:endParaRPr>
          </a:p>
          <a:p>
            <a:r>
              <a:rPr lang="pl-PL" b="1" dirty="0">
                <a:solidFill>
                  <a:srgbClr val="FF3300"/>
                </a:solidFill>
              </a:rPr>
              <a:t>UWAGA! </a:t>
            </a:r>
            <a:r>
              <a:rPr lang="pl-PL" dirty="0">
                <a:latin typeface="+mn-lt"/>
              </a:rPr>
              <a:t>Projekt niespełniający tego kryterium zostanie odrzucony na etapie oceny formalnej.</a:t>
            </a:r>
          </a:p>
          <a:p>
            <a:r>
              <a:rPr lang="pl-PL" b="1" dirty="0" smtClean="0">
                <a:latin typeface="+mn-lt"/>
              </a:rPr>
              <a:t>  </a:t>
            </a:r>
          </a:p>
        </p:txBody>
      </p:sp>
    </p:spTree>
    <p:extLst>
      <p:ext uri="{BB962C8B-B14F-4D97-AF65-F5344CB8AC3E}">
        <p14:creationId xmlns:p14="http://schemas.microsoft.com/office/powerpoint/2010/main" val="28768912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a:latin typeface="+mn-lt"/>
                <a:ea typeface="Times New Roman" panose="02020603050405020304" pitchFamily="18" charset="0"/>
                <a:cs typeface="Calibri" panose="020F0502020204030204" pitchFamily="34" charset="0"/>
              </a:rPr>
              <a:t>Kryteria dostępu</a:t>
            </a:r>
            <a:r>
              <a:rPr lang="pl-PL" sz="2400" u="sng" dirty="0">
                <a:latin typeface="+mn-lt"/>
                <a:ea typeface="Times New Roman" panose="02020603050405020304" pitchFamily="18" charset="0"/>
                <a:cs typeface="Calibri" panose="020F0502020204030204" pitchFamily="34" charset="0"/>
              </a:rPr>
              <a:t> </a:t>
            </a:r>
            <a:r>
              <a:rPr lang="pl-PL" sz="1600" u="sng" dirty="0" smtClean="0">
                <a:latin typeface="+mn-lt"/>
                <a:ea typeface="Times New Roman" panose="02020603050405020304" pitchFamily="18" charset="0"/>
                <a:cs typeface="Calibri" panose="020F0502020204030204" pitchFamily="34" charset="0"/>
              </a:rPr>
              <a:t>(c.d.)</a:t>
            </a:r>
            <a:endParaRPr lang="pl-PL" sz="1600" u="sng" dirty="0">
              <a:latin typeface="+mn-lt"/>
              <a:ea typeface="Times New Roman" panose="02020603050405020304" pitchFamily="18" charset="0"/>
              <a:cs typeface="Calibri" panose="020F0502020204030204" pitchFamily="34" charset="0"/>
            </a:endParaRPr>
          </a:p>
          <a:p>
            <a:pPr lvl="0"/>
            <a:endParaRPr lang="pl-PL" sz="2400" dirty="0" smtClean="0">
              <a:latin typeface="+mn-lt"/>
            </a:endParaRPr>
          </a:p>
          <a:p>
            <a:pPr lvl="0"/>
            <a:r>
              <a:rPr lang="pl-PL" sz="2000" b="1" dirty="0" smtClean="0">
                <a:latin typeface="+mn-lt"/>
              </a:rPr>
              <a:t>5) </a:t>
            </a:r>
            <a:r>
              <a:rPr lang="pl-PL" sz="2000" dirty="0" smtClean="0">
                <a:latin typeface="+mn-lt"/>
              </a:rPr>
              <a:t>Zgodnie </a:t>
            </a:r>
            <a:r>
              <a:rPr lang="pl-PL" sz="2000" dirty="0">
                <a:latin typeface="+mn-lt"/>
              </a:rPr>
              <a:t>ze szczegółowym kryterium dostępu w ramach konkursu </a:t>
            </a:r>
            <a:r>
              <a:rPr lang="pl-PL" sz="2000" dirty="0" smtClean="0">
                <a:latin typeface="+mn-lt"/>
              </a:rPr>
              <a:t>      </a:t>
            </a:r>
            <a:r>
              <a:rPr lang="pl-PL" sz="2000" b="1" dirty="0" smtClean="0">
                <a:latin typeface="+mn-lt"/>
              </a:rPr>
              <a:t>wnioskodawca </a:t>
            </a:r>
            <a:r>
              <a:rPr lang="pl-PL" sz="2000" b="1" dirty="0">
                <a:latin typeface="+mn-lt"/>
              </a:rPr>
              <a:t>składa nie więcej niż 1 wniosek</a:t>
            </a:r>
            <a:r>
              <a:rPr lang="pl-PL" sz="2000" dirty="0">
                <a:latin typeface="+mn-lt"/>
              </a:rPr>
              <a:t> o dofinansowanie projektu</a:t>
            </a:r>
            <a:r>
              <a:rPr lang="pl-PL" sz="2000" dirty="0" smtClean="0">
                <a:latin typeface="+mn-lt"/>
              </a:rPr>
              <a:t>.</a:t>
            </a:r>
          </a:p>
          <a:p>
            <a:pPr lvl="0"/>
            <a:endParaRPr lang="pl-PL" sz="2000" dirty="0">
              <a:latin typeface="+mn-lt"/>
            </a:endParaRPr>
          </a:p>
          <a:p>
            <a:pPr lvl="0"/>
            <a:r>
              <a:rPr lang="pl-PL" sz="2000" b="1" dirty="0">
                <a:solidFill>
                  <a:srgbClr val="FF3300"/>
                </a:solidFill>
                <a:latin typeface="+mn-lt"/>
              </a:rPr>
              <a:t>UWAGA! </a:t>
            </a:r>
            <a:r>
              <a:rPr lang="pl-PL" dirty="0">
                <a:latin typeface="+mn-lt"/>
              </a:rPr>
              <a:t>W przypadku złożenia więcej niż jednego wniosku przez jednego wnioskodawcę IOK odrzuca wszystkie złożone w odpowiedzi na konkurs wnioski, w związku z niespełnieniem przez wnioskodawcę kryterium dostępu. Kryterium odnosi się wyłącznie do występowania danego podmiotu w charakterze wnioskodawcy, a nie partnera.</a:t>
            </a:r>
          </a:p>
        </p:txBody>
      </p:sp>
    </p:spTree>
    <p:extLst>
      <p:ext uri="{BB962C8B-B14F-4D97-AF65-F5344CB8AC3E}">
        <p14:creationId xmlns:p14="http://schemas.microsoft.com/office/powerpoint/2010/main" val="29236392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a:latin typeface="+mn-lt"/>
                <a:ea typeface="Times New Roman" panose="02020603050405020304" pitchFamily="18" charset="0"/>
                <a:cs typeface="Calibri" panose="020F0502020204030204" pitchFamily="34" charset="0"/>
              </a:rPr>
              <a:t>Kryteria dostępu</a:t>
            </a:r>
            <a:r>
              <a:rPr lang="pl-PL" sz="2400" u="sng" dirty="0">
                <a:latin typeface="+mn-lt"/>
                <a:ea typeface="Times New Roman" panose="02020603050405020304" pitchFamily="18" charset="0"/>
                <a:cs typeface="Calibri" panose="020F0502020204030204" pitchFamily="34" charset="0"/>
              </a:rPr>
              <a:t> </a:t>
            </a:r>
            <a:r>
              <a:rPr lang="pl-PL" sz="1600" u="sng" dirty="0" smtClean="0">
                <a:latin typeface="+mn-lt"/>
                <a:ea typeface="Times New Roman" panose="02020603050405020304" pitchFamily="18" charset="0"/>
                <a:cs typeface="Calibri" panose="020F0502020204030204" pitchFamily="34" charset="0"/>
              </a:rPr>
              <a:t>(c.d.)</a:t>
            </a:r>
          </a:p>
          <a:p>
            <a:endParaRPr lang="pl-PL" sz="1600" dirty="0">
              <a:latin typeface="+mn-lt"/>
              <a:ea typeface="Times New Roman" panose="02020603050405020304" pitchFamily="18" charset="0"/>
              <a:cs typeface="Calibri" panose="020F0502020204030204" pitchFamily="34" charset="0"/>
            </a:endParaRPr>
          </a:p>
          <a:p>
            <a:pPr lvl="0" algn="just"/>
            <a:r>
              <a:rPr lang="pl-PL" sz="2000" b="1" dirty="0" smtClean="0">
                <a:latin typeface="+mn-lt"/>
              </a:rPr>
              <a:t>6) </a:t>
            </a:r>
            <a:r>
              <a:rPr lang="pl-PL" sz="2000" dirty="0" smtClean="0">
                <a:latin typeface="+mn-lt"/>
              </a:rPr>
              <a:t>Projekt </a:t>
            </a:r>
            <a:r>
              <a:rPr lang="pl-PL" sz="2000" dirty="0">
                <a:latin typeface="+mn-lt"/>
              </a:rPr>
              <a:t>zapewnia wsparcie indywidualnej </a:t>
            </a:r>
            <a:r>
              <a:rPr lang="pl-PL" sz="2000" dirty="0" smtClean="0">
                <a:latin typeface="+mn-lt"/>
              </a:rPr>
              <a:t>i </a:t>
            </a:r>
            <a:r>
              <a:rPr lang="pl-PL" sz="2000" dirty="0">
                <a:latin typeface="+mn-lt"/>
              </a:rPr>
              <a:t>kompleksowej aktywizacji </a:t>
            </a:r>
            <a:r>
              <a:rPr lang="pl-PL" sz="2000" dirty="0" smtClean="0">
                <a:latin typeface="+mn-lt"/>
              </a:rPr>
              <a:t/>
            </a:r>
            <a:br>
              <a:rPr lang="pl-PL" sz="2000" dirty="0" smtClean="0">
                <a:latin typeface="+mn-lt"/>
              </a:rPr>
            </a:br>
            <a:r>
              <a:rPr lang="pl-PL" sz="2000" dirty="0" smtClean="0">
                <a:latin typeface="+mn-lt"/>
              </a:rPr>
              <a:t>     zawodowo-edukacyjnej </a:t>
            </a:r>
            <a:r>
              <a:rPr lang="pl-PL" sz="2000" dirty="0">
                <a:latin typeface="+mn-lt"/>
              </a:rPr>
              <a:t>osób młodych, które ma się opierać na co najmniej </a:t>
            </a:r>
            <a:r>
              <a:rPr lang="pl-PL" sz="2000" dirty="0" smtClean="0">
                <a:latin typeface="+mn-lt"/>
              </a:rPr>
              <a:t/>
            </a:r>
            <a:br>
              <a:rPr lang="pl-PL" sz="2000" dirty="0" smtClean="0">
                <a:latin typeface="+mn-lt"/>
              </a:rPr>
            </a:br>
            <a:r>
              <a:rPr lang="pl-PL" sz="2000" dirty="0" smtClean="0">
                <a:latin typeface="+mn-lt"/>
              </a:rPr>
              <a:t>     trzech </a:t>
            </a:r>
            <a:r>
              <a:rPr lang="pl-PL" sz="2000" dirty="0">
                <a:latin typeface="+mn-lt"/>
              </a:rPr>
              <a:t>elementach indywidualnej </a:t>
            </a:r>
            <a:r>
              <a:rPr lang="pl-PL" sz="2000" dirty="0" smtClean="0">
                <a:latin typeface="+mn-lt"/>
              </a:rPr>
              <a:t>i </a:t>
            </a:r>
            <a:r>
              <a:rPr lang="pl-PL" sz="2000" dirty="0">
                <a:latin typeface="+mn-lt"/>
              </a:rPr>
              <a:t>kompleksowej pomocy (dwa z </a:t>
            </a:r>
            <a:r>
              <a:rPr lang="pl-PL" sz="2000" dirty="0" smtClean="0">
                <a:latin typeface="+mn-lt"/>
              </a:rPr>
              <a:t>nich </a:t>
            </a:r>
            <a:br>
              <a:rPr lang="pl-PL" sz="2000" dirty="0" smtClean="0">
                <a:latin typeface="+mn-lt"/>
              </a:rPr>
            </a:br>
            <a:r>
              <a:rPr lang="pl-PL" sz="2000" dirty="0" smtClean="0">
                <a:latin typeface="+mn-lt"/>
              </a:rPr>
              <a:t>     </a:t>
            </a:r>
            <a:r>
              <a:rPr lang="pl-PL" sz="2000" dirty="0" smtClean="0">
                <a:solidFill>
                  <a:prstClr val="black"/>
                </a:solidFill>
                <a:latin typeface="Calibri"/>
              </a:rPr>
              <a:t>wskazane </a:t>
            </a:r>
            <a:r>
              <a:rPr lang="pl-PL" sz="2000" dirty="0" smtClean="0">
                <a:latin typeface="+mn-lt"/>
              </a:rPr>
              <a:t>w </a:t>
            </a:r>
            <a:r>
              <a:rPr lang="pl-PL" sz="2000" dirty="0">
                <a:latin typeface="+mn-lt"/>
              </a:rPr>
              <a:t>typie projektów jako obligatoryjne, trzeci </a:t>
            </a:r>
            <a:r>
              <a:rPr lang="pl-PL" sz="2000" dirty="0" smtClean="0">
                <a:latin typeface="+mn-lt"/>
              </a:rPr>
              <a:t>i </a:t>
            </a:r>
            <a:r>
              <a:rPr lang="pl-PL" sz="2000" dirty="0">
                <a:latin typeface="+mn-lt"/>
              </a:rPr>
              <a:t>kolejne – </a:t>
            </a:r>
            <a:r>
              <a:rPr lang="pl-PL" sz="2000" dirty="0" smtClean="0">
                <a:latin typeface="+mn-lt"/>
              </a:rPr>
              <a:t>fakultatywne</a:t>
            </a:r>
          </a:p>
          <a:p>
            <a:pPr lvl="0" algn="just"/>
            <a:r>
              <a:rPr lang="pl-PL" sz="2000" dirty="0" smtClean="0">
                <a:latin typeface="+mn-lt"/>
              </a:rPr>
              <a:t>     </a:t>
            </a:r>
            <a:r>
              <a:rPr lang="pl-PL" sz="2000" dirty="0" smtClean="0"/>
              <a:t>– </a:t>
            </a:r>
            <a:r>
              <a:rPr lang="pl-PL" sz="2000" dirty="0"/>
              <a:t>wybierane w zależności od potrzeb i możliwości osób, </a:t>
            </a:r>
            <a:endParaRPr lang="pl-PL" sz="2000" dirty="0" smtClean="0"/>
          </a:p>
          <a:p>
            <a:pPr algn="just"/>
            <a:r>
              <a:rPr lang="pl-PL" sz="2000" dirty="0"/>
              <a:t> </a:t>
            </a:r>
            <a:r>
              <a:rPr lang="pl-PL" sz="2000" dirty="0" smtClean="0"/>
              <a:t>   </a:t>
            </a:r>
            <a:r>
              <a:rPr lang="pl-PL" sz="2000" dirty="0"/>
              <a:t>którym udzielane jest wsparcie).</a:t>
            </a:r>
          </a:p>
          <a:p>
            <a:pPr lvl="0"/>
            <a:r>
              <a:rPr lang="pl-PL" sz="2000" dirty="0" smtClean="0"/>
              <a:t/>
            </a:r>
            <a:br>
              <a:rPr lang="pl-PL" sz="2000" dirty="0" smtClean="0"/>
            </a:br>
            <a:r>
              <a:rPr lang="pl-PL" sz="2000" b="1" dirty="0" smtClean="0">
                <a:solidFill>
                  <a:srgbClr val="FF3300"/>
                </a:solidFill>
                <a:latin typeface="+mn-lt"/>
              </a:rPr>
              <a:t>UWAGA</a:t>
            </a:r>
            <a:r>
              <a:rPr lang="pl-PL" sz="2000" b="1" dirty="0">
                <a:solidFill>
                  <a:srgbClr val="FF3300"/>
                </a:solidFill>
                <a:latin typeface="+mn-lt"/>
              </a:rPr>
              <a:t>! </a:t>
            </a:r>
            <a:r>
              <a:rPr lang="pl-PL" sz="2000" dirty="0">
                <a:latin typeface="+mn-lt"/>
              </a:rPr>
              <a:t>Projekt niespełniający tego kryterium zostanie odrzucony na etapie oceny formalnej.</a:t>
            </a:r>
          </a:p>
          <a:p>
            <a:pPr lvl="0"/>
            <a:endParaRPr lang="pl-PL" sz="2000" dirty="0">
              <a:latin typeface="+mn-lt"/>
            </a:endParaRPr>
          </a:p>
          <a:p>
            <a:pPr lvl="0"/>
            <a:endParaRPr lang="pl-PL" sz="2400" dirty="0" smtClean="0">
              <a:latin typeface="+mn-lt"/>
            </a:endParaRPr>
          </a:p>
          <a:p>
            <a:pPr lvl="0"/>
            <a:endParaRPr lang="pl-PL" sz="2000" dirty="0" smtClean="0">
              <a:latin typeface="+mn-lt"/>
            </a:endParaRPr>
          </a:p>
        </p:txBody>
      </p:sp>
    </p:spTree>
    <p:extLst>
      <p:ext uri="{BB962C8B-B14F-4D97-AF65-F5344CB8AC3E}">
        <p14:creationId xmlns:p14="http://schemas.microsoft.com/office/powerpoint/2010/main" val="3183701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a:latin typeface="+mn-lt"/>
                <a:ea typeface="Times New Roman" panose="02020603050405020304" pitchFamily="18" charset="0"/>
                <a:cs typeface="Calibri" panose="020F0502020204030204" pitchFamily="34" charset="0"/>
              </a:rPr>
              <a:t>Kryteria dostępu</a:t>
            </a:r>
            <a:r>
              <a:rPr lang="pl-PL" sz="2400" u="sng" dirty="0">
                <a:latin typeface="+mn-lt"/>
                <a:ea typeface="Times New Roman" panose="02020603050405020304" pitchFamily="18" charset="0"/>
                <a:cs typeface="Calibri" panose="020F0502020204030204" pitchFamily="34" charset="0"/>
              </a:rPr>
              <a:t> </a:t>
            </a:r>
            <a:r>
              <a:rPr lang="pl-PL" sz="1600" u="sng" dirty="0" smtClean="0">
                <a:latin typeface="+mn-lt"/>
                <a:ea typeface="Times New Roman" panose="02020603050405020304" pitchFamily="18" charset="0"/>
                <a:cs typeface="Calibri" panose="020F0502020204030204" pitchFamily="34" charset="0"/>
              </a:rPr>
              <a:t>(c.d.)</a:t>
            </a:r>
          </a:p>
          <a:p>
            <a:endParaRPr lang="pl-PL" sz="1600" dirty="0">
              <a:latin typeface="+mn-lt"/>
              <a:ea typeface="Times New Roman" panose="02020603050405020304" pitchFamily="18" charset="0"/>
              <a:cs typeface="Calibri" panose="020F0502020204030204" pitchFamily="34" charset="0"/>
            </a:endParaRPr>
          </a:p>
          <a:p>
            <a:pPr lvl="0" algn="just"/>
            <a:r>
              <a:rPr lang="pl-PL" sz="2000" b="1" dirty="0" smtClean="0">
                <a:latin typeface="+mn-lt"/>
              </a:rPr>
              <a:t>7) </a:t>
            </a:r>
            <a:r>
              <a:rPr lang="pl-PL" sz="2000" dirty="0" smtClean="0">
                <a:latin typeface="+mn-lt"/>
              </a:rPr>
              <a:t>Projekt </a:t>
            </a:r>
            <a:r>
              <a:rPr lang="pl-PL" sz="2000" dirty="0">
                <a:latin typeface="+mn-lt"/>
              </a:rPr>
              <a:t>zapewnia wsparcie, które będzie udzielane w ciągu czterech miesięcy </a:t>
            </a:r>
            <a:r>
              <a:rPr lang="pl-PL" sz="2000" dirty="0" smtClean="0">
                <a:latin typeface="+mn-lt"/>
              </a:rPr>
              <a:t/>
            </a:r>
            <a:br>
              <a:rPr lang="pl-PL" sz="2000" dirty="0" smtClean="0">
                <a:latin typeface="+mn-lt"/>
              </a:rPr>
            </a:br>
            <a:r>
              <a:rPr lang="pl-PL" sz="2000" dirty="0" smtClean="0">
                <a:latin typeface="+mn-lt"/>
              </a:rPr>
              <a:t>     od </a:t>
            </a:r>
            <a:r>
              <a:rPr lang="pl-PL" sz="2000" dirty="0">
                <a:latin typeface="+mn-lt"/>
              </a:rPr>
              <a:t>przystąpienia młodej osoby do projektu. </a:t>
            </a:r>
          </a:p>
          <a:p>
            <a:pPr lvl="0" algn="just"/>
            <a:r>
              <a:rPr lang="pl-PL" sz="2000" dirty="0" smtClean="0">
                <a:latin typeface="+mn-lt"/>
              </a:rPr>
              <a:t>     W </a:t>
            </a:r>
            <a:r>
              <a:rPr lang="pl-PL" sz="2000" dirty="0">
                <a:latin typeface="+mn-lt"/>
              </a:rPr>
              <a:t>ciągu czterech miesięcy zostanie zapewniona wysokiej jakości </a:t>
            </a:r>
            <a:r>
              <a:rPr lang="pl-PL" sz="2000" dirty="0" smtClean="0">
                <a:latin typeface="+mn-lt"/>
              </a:rPr>
              <a:t>oferta</a:t>
            </a:r>
          </a:p>
          <a:p>
            <a:pPr lvl="0" algn="just"/>
            <a:r>
              <a:rPr lang="pl-PL" sz="2000" dirty="0">
                <a:latin typeface="+mn-lt"/>
              </a:rPr>
              <a:t> </a:t>
            </a:r>
            <a:r>
              <a:rPr lang="pl-PL" sz="2000" dirty="0" smtClean="0">
                <a:latin typeface="+mn-lt"/>
              </a:rPr>
              <a:t>    zatrudnienia</a:t>
            </a:r>
            <a:r>
              <a:rPr lang="pl-PL" sz="2000" dirty="0">
                <a:latin typeface="+mn-lt"/>
              </a:rPr>
              <a:t>, dalszego kształcenia, przyuczenia do zawodu lub stażu.</a:t>
            </a:r>
            <a:r>
              <a:rPr lang="pl-PL" sz="2000" dirty="0" smtClean="0">
                <a:latin typeface="+mn-lt"/>
              </a:rPr>
              <a:t/>
            </a:r>
            <a:br>
              <a:rPr lang="pl-PL" sz="2000" dirty="0" smtClean="0">
                <a:latin typeface="+mn-lt"/>
              </a:rPr>
            </a:br>
            <a:r>
              <a:rPr lang="pl-PL" sz="2000" dirty="0" smtClean="0">
                <a:latin typeface="+mn-lt"/>
              </a:rPr>
              <a:t>     Zgodnie z </a:t>
            </a:r>
            <a:r>
              <a:rPr lang="pl-PL" sz="2000" dirty="0">
                <a:latin typeface="+mn-lt"/>
              </a:rPr>
              <a:t>założeniami Planu </a:t>
            </a:r>
            <a:r>
              <a:rPr lang="pl-PL" sz="2000" dirty="0" err="1">
                <a:latin typeface="+mn-lt"/>
              </a:rPr>
              <a:t>GdM</a:t>
            </a:r>
            <a:r>
              <a:rPr lang="pl-PL" sz="2000" dirty="0">
                <a:latin typeface="+mn-lt"/>
              </a:rPr>
              <a:t> osoby młode otrzymają w ciągu czterech </a:t>
            </a:r>
            <a:endParaRPr lang="pl-PL" sz="2000" dirty="0" smtClean="0">
              <a:latin typeface="+mn-lt"/>
            </a:endParaRPr>
          </a:p>
          <a:p>
            <a:pPr lvl="0" algn="just"/>
            <a:r>
              <a:rPr lang="pl-PL" sz="2000" dirty="0" smtClean="0">
                <a:latin typeface="+mn-lt"/>
              </a:rPr>
              <a:t>     miesięcy </a:t>
            </a:r>
            <a:r>
              <a:rPr lang="pl-PL" sz="2000" dirty="0">
                <a:latin typeface="+mn-lt"/>
              </a:rPr>
              <a:t>wysokiej jakości ofertę wsparcia, obejmującą takie </a:t>
            </a:r>
            <a:r>
              <a:rPr lang="pl-PL" sz="2000" dirty="0" smtClean="0">
                <a:latin typeface="+mn-lt"/>
              </a:rPr>
              <a:t>instrumenty</a:t>
            </a:r>
          </a:p>
          <a:p>
            <a:pPr lvl="0" algn="just"/>
            <a:r>
              <a:rPr lang="pl-PL" sz="2000" dirty="0" smtClean="0">
                <a:latin typeface="+mn-lt"/>
              </a:rPr>
              <a:t>     i </a:t>
            </a:r>
            <a:r>
              <a:rPr lang="pl-PL" sz="2000" dirty="0">
                <a:latin typeface="+mn-lt"/>
              </a:rPr>
              <a:t>usługi rynku pracy, które zostaną indywidualnie zidentyfikowane jako </a:t>
            </a:r>
            <a:endParaRPr lang="pl-PL" sz="2000" dirty="0" smtClean="0">
              <a:latin typeface="+mn-lt"/>
            </a:endParaRPr>
          </a:p>
          <a:p>
            <a:pPr lvl="0" algn="just"/>
            <a:r>
              <a:rPr lang="pl-PL" sz="2000" dirty="0" smtClean="0">
                <a:latin typeface="+mn-lt"/>
              </a:rPr>
              <a:t>     konieczne </a:t>
            </a:r>
            <a:r>
              <a:rPr lang="pl-PL" sz="2000" dirty="0">
                <a:latin typeface="+mn-lt"/>
              </a:rPr>
              <a:t>dla poprawy sytuacji na rynku pracy lub </a:t>
            </a:r>
            <a:r>
              <a:rPr lang="pl-PL" sz="2000" dirty="0" smtClean="0">
                <a:latin typeface="+mn-lt"/>
              </a:rPr>
              <a:t>uzyskania</a:t>
            </a:r>
            <a:endParaRPr lang="pl-PL" sz="2000" dirty="0">
              <a:latin typeface="+mn-lt"/>
            </a:endParaRPr>
          </a:p>
          <a:p>
            <a:pPr algn="just"/>
            <a:r>
              <a:rPr lang="pl-PL" sz="2000" dirty="0" smtClean="0">
                <a:latin typeface="+mn-lt"/>
              </a:rPr>
              <a:t>     </a:t>
            </a:r>
            <a:r>
              <a:rPr lang="pl-PL" sz="2000" dirty="0">
                <a:latin typeface="+mn-lt"/>
              </a:rPr>
              <a:t>zatrudnienia przez </a:t>
            </a:r>
            <a:r>
              <a:rPr lang="pl-PL" sz="2000" dirty="0">
                <a:solidFill>
                  <a:prstClr val="black"/>
                </a:solidFill>
                <a:latin typeface="+mn-lt"/>
              </a:rPr>
              <a:t>osobę obejmowaną wsparciem.</a:t>
            </a:r>
          </a:p>
          <a:p>
            <a:pPr lvl="0"/>
            <a:endParaRPr lang="pl-PL" sz="2000" dirty="0">
              <a:latin typeface="+mn-lt"/>
            </a:endParaRPr>
          </a:p>
          <a:p>
            <a:pPr lvl="0"/>
            <a:r>
              <a:rPr lang="pl-PL" sz="2000" b="1" dirty="0">
                <a:solidFill>
                  <a:srgbClr val="FF3300"/>
                </a:solidFill>
                <a:latin typeface="+mn-lt"/>
              </a:rPr>
              <a:t>UWAGA! </a:t>
            </a:r>
            <a:r>
              <a:rPr lang="pl-PL" sz="2000" dirty="0">
                <a:latin typeface="+mn-lt"/>
              </a:rPr>
              <a:t>Projekt niespełniający tego kryterium zostanie odrzucony na etapie oceny formalnej.</a:t>
            </a:r>
          </a:p>
          <a:p>
            <a:pPr lvl="0"/>
            <a:endParaRPr lang="pl-PL" sz="2000" dirty="0">
              <a:latin typeface="+mn-lt"/>
            </a:endParaRPr>
          </a:p>
          <a:p>
            <a:pPr lvl="0"/>
            <a:endParaRPr lang="pl-PL" sz="2400" dirty="0" smtClean="0">
              <a:latin typeface="+mn-lt"/>
            </a:endParaRPr>
          </a:p>
          <a:p>
            <a:pPr lvl="0"/>
            <a:endParaRPr lang="pl-PL" sz="2000" dirty="0" smtClean="0">
              <a:latin typeface="+mn-lt"/>
            </a:endParaRPr>
          </a:p>
        </p:txBody>
      </p:sp>
    </p:spTree>
    <p:extLst>
      <p:ext uri="{BB962C8B-B14F-4D97-AF65-F5344CB8AC3E}">
        <p14:creationId xmlns:p14="http://schemas.microsoft.com/office/powerpoint/2010/main" val="18106528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lnSpcReduction="10000"/>
          </a:bodyPr>
          <a:lstStyle/>
          <a:p>
            <a:r>
              <a:rPr lang="pl-PL" sz="2400" b="1" u="sng" dirty="0">
                <a:latin typeface="+mn-lt"/>
                <a:ea typeface="Times New Roman" panose="02020603050405020304" pitchFamily="18" charset="0"/>
                <a:cs typeface="Calibri" panose="020F0502020204030204" pitchFamily="34" charset="0"/>
              </a:rPr>
              <a:t>Kryteria dostępu</a:t>
            </a:r>
            <a:r>
              <a:rPr lang="pl-PL" sz="2400" u="sng" dirty="0">
                <a:latin typeface="+mn-lt"/>
                <a:ea typeface="Times New Roman" panose="02020603050405020304" pitchFamily="18" charset="0"/>
                <a:cs typeface="Calibri" panose="020F0502020204030204" pitchFamily="34" charset="0"/>
              </a:rPr>
              <a:t> </a:t>
            </a:r>
            <a:r>
              <a:rPr lang="pl-PL" sz="1600" u="sng" dirty="0" smtClean="0">
                <a:latin typeface="+mn-lt"/>
                <a:ea typeface="Times New Roman" panose="02020603050405020304" pitchFamily="18" charset="0"/>
                <a:cs typeface="Calibri" panose="020F0502020204030204" pitchFamily="34" charset="0"/>
              </a:rPr>
              <a:t>(c.d.)</a:t>
            </a:r>
          </a:p>
          <a:p>
            <a:endParaRPr lang="pl-PL" sz="1600" dirty="0">
              <a:latin typeface="+mn-lt"/>
              <a:ea typeface="Times New Roman" panose="02020603050405020304" pitchFamily="18" charset="0"/>
              <a:cs typeface="Calibri" panose="020F0502020204030204" pitchFamily="34" charset="0"/>
            </a:endParaRPr>
          </a:p>
          <a:p>
            <a:pPr lvl="0"/>
            <a:r>
              <a:rPr lang="pl-PL" sz="2000" b="1" dirty="0" smtClean="0">
                <a:latin typeface="+mn-lt"/>
              </a:rPr>
              <a:t>8) </a:t>
            </a:r>
            <a:r>
              <a:rPr lang="pl-PL" sz="2000" dirty="0" smtClean="0">
                <a:latin typeface="+mn-lt"/>
              </a:rPr>
              <a:t>Projekt </a:t>
            </a:r>
            <a:r>
              <a:rPr lang="pl-PL" sz="2000" dirty="0">
                <a:latin typeface="+mn-lt"/>
              </a:rPr>
              <a:t>zawiera opis sposobu dotarcia do młodych osób </a:t>
            </a:r>
            <a:r>
              <a:rPr lang="pl-PL" sz="2000" dirty="0" smtClean="0">
                <a:latin typeface="+mn-lt"/>
              </a:rPr>
              <a:t>wymagających</a:t>
            </a:r>
          </a:p>
          <a:p>
            <a:r>
              <a:rPr lang="pl-PL" sz="2000" dirty="0">
                <a:latin typeface="+mn-lt"/>
              </a:rPr>
              <a:t> </a:t>
            </a:r>
            <a:r>
              <a:rPr lang="pl-PL" sz="2000" dirty="0" smtClean="0">
                <a:latin typeface="+mn-lt"/>
              </a:rPr>
              <a:t>    </a:t>
            </a:r>
            <a:r>
              <a:rPr lang="pl-PL" sz="2000" dirty="0"/>
              <a:t>wsparcia, na poziomie lokalnym</a:t>
            </a:r>
            <a:r>
              <a:rPr lang="pl-PL" sz="2000" dirty="0" smtClean="0"/>
              <a:t>.</a:t>
            </a:r>
          </a:p>
          <a:p>
            <a:endParaRPr lang="pl-PL" sz="2000" dirty="0">
              <a:latin typeface="+mn-lt"/>
            </a:endParaRPr>
          </a:p>
          <a:p>
            <a:pPr lvl="0"/>
            <a:r>
              <a:rPr lang="pl-PL" sz="2000" b="1" dirty="0">
                <a:solidFill>
                  <a:srgbClr val="FF3300"/>
                </a:solidFill>
                <a:latin typeface="+mn-lt"/>
              </a:rPr>
              <a:t>UWAGA! </a:t>
            </a:r>
            <a:r>
              <a:rPr lang="pl-PL" sz="2000" dirty="0">
                <a:latin typeface="+mn-lt"/>
              </a:rPr>
              <a:t>Projekt niespełniający tego kryterium zostanie odrzucony na etapie oceny formalnej</a:t>
            </a:r>
            <a:r>
              <a:rPr lang="pl-PL" sz="2000" dirty="0" smtClean="0">
                <a:latin typeface="+mn-lt"/>
              </a:rPr>
              <a:t>.</a:t>
            </a:r>
          </a:p>
          <a:p>
            <a:pPr lvl="0"/>
            <a:endParaRPr lang="pl-PL" sz="1600" dirty="0" smtClean="0">
              <a:latin typeface="+mn-lt"/>
            </a:endParaRPr>
          </a:p>
          <a:p>
            <a:pPr lvl="0" algn="just"/>
            <a:r>
              <a:rPr lang="pl-PL" sz="1600" dirty="0" smtClean="0">
                <a:latin typeface="+mn-lt"/>
              </a:rPr>
              <a:t>IOK </a:t>
            </a:r>
            <a:r>
              <a:rPr lang="pl-PL" sz="1600" dirty="0">
                <a:latin typeface="+mn-lt"/>
              </a:rPr>
              <a:t>zakłada, że realizacja konkursu umożliwi dotarcie do osób z grupy NEET i zachęcenie ich do okresowego opuszczenia często niekorzystnego otoczenia wpływającego na bierność zawodową </a:t>
            </a:r>
            <a:r>
              <a:rPr lang="pl-PL" sz="1600" dirty="0" smtClean="0">
                <a:latin typeface="+mn-lt"/>
              </a:rPr>
              <a:t/>
            </a:r>
            <a:br>
              <a:rPr lang="pl-PL" sz="1600" dirty="0" smtClean="0">
                <a:latin typeface="+mn-lt"/>
              </a:rPr>
            </a:br>
            <a:r>
              <a:rPr lang="pl-PL" sz="1600" dirty="0" smtClean="0">
                <a:latin typeface="+mn-lt"/>
              </a:rPr>
              <a:t>i </a:t>
            </a:r>
            <a:r>
              <a:rPr lang="pl-PL" sz="1600" dirty="0">
                <a:latin typeface="+mn-lt"/>
              </a:rPr>
              <a:t>edukacyjną. Sukces wsparcia ukierunkowanego na stopniową i trwałą integrację uczestników </a:t>
            </a:r>
            <a:r>
              <a:rPr lang="pl-PL" sz="1600" dirty="0" smtClean="0">
                <a:latin typeface="+mn-lt"/>
              </a:rPr>
              <a:t/>
            </a:r>
            <a:br>
              <a:rPr lang="pl-PL" sz="1600" dirty="0" smtClean="0">
                <a:latin typeface="+mn-lt"/>
              </a:rPr>
            </a:br>
            <a:r>
              <a:rPr lang="pl-PL" sz="1600" dirty="0" smtClean="0">
                <a:latin typeface="+mn-lt"/>
              </a:rPr>
              <a:t>z </a:t>
            </a:r>
            <a:r>
              <a:rPr lang="pl-PL" sz="1600" dirty="0">
                <a:latin typeface="+mn-lt"/>
              </a:rPr>
              <a:t>rynkiem pracy lub systemem edukacji będzie m.in. zależny od sposobu identyfikacji i pozyskania osób młodych wymagających objęcia wsparciem. Mając na względzie regionalny/lokalny charakter wsparcia IOK – w postaci kryterium dostępu, wprowadza wymóg zawarcia we wniosku (w pkt. 3.2) opisu sposobu dotarcia do młodych osób wymagających wsparcia, na poziomie lokalnym.</a:t>
            </a:r>
          </a:p>
          <a:p>
            <a:pPr lvl="0" algn="just"/>
            <a:r>
              <a:rPr lang="pl-PL" sz="1600" dirty="0">
                <a:latin typeface="+mn-lt"/>
              </a:rPr>
              <a:t>Sposób dotarcia do młodych osób powinien być dostosowany do grupy odbiorców wsparcia i może obejmować np.: współpracę i angażowanie w proces rekrutacji szerokiego frontu instytucji samorządowych, organizacji pozarządowych, szkół, kuratorów sądowych, związków sportowych </a:t>
            </a:r>
            <a:r>
              <a:rPr lang="pl-PL" sz="1600" dirty="0" smtClean="0">
                <a:latin typeface="+mn-lt"/>
              </a:rPr>
              <a:t/>
            </a:r>
            <a:br>
              <a:rPr lang="pl-PL" sz="1600" dirty="0" smtClean="0">
                <a:latin typeface="+mn-lt"/>
              </a:rPr>
            </a:br>
            <a:r>
              <a:rPr lang="pl-PL" sz="1600" dirty="0" smtClean="0">
                <a:latin typeface="+mn-lt"/>
              </a:rPr>
              <a:t>i </a:t>
            </a:r>
            <a:r>
              <a:rPr lang="pl-PL" sz="1600" dirty="0">
                <a:latin typeface="+mn-lt"/>
              </a:rPr>
              <a:t>innych instytucji.</a:t>
            </a:r>
          </a:p>
          <a:p>
            <a:pPr lvl="0"/>
            <a:endParaRPr lang="pl-PL" sz="2000" dirty="0">
              <a:latin typeface="+mn-lt"/>
            </a:endParaRPr>
          </a:p>
          <a:p>
            <a:pPr lvl="0"/>
            <a:endParaRPr lang="pl-PL" sz="2400" dirty="0" smtClean="0">
              <a:latin typeface="+mn-lt"/>
            </a:endParaRPr>
          </a:p>
          <a:p>
            <a:pPr lvl="0"/>
            <a:endParaRPr lang="pl-PL" sz="2000" dirty="0" smtClean="0">
              <a:latin typeface="+mn-lt"/>
            </a:endParaRPr>
          </a:p>
        </p:txBody>
      </p:sp>
    </p:spTree>
    <p:extLst>
      <p:ext uri="{BB962C8B-B14F-4D97-AF65-F5344CB8AC3E}">
        <p14:creationId xmlns:p14="http://schemas.microsoft.com/office/powerpoint/2010/main" val="31354289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992655"/>
            <a:ext cx="8624890" cy="4841485"/>
          </a:xfrm>
          <a:prstGeom prst="rect">
            <a:avLst/>
          </a:prstGeom>
          <a:noFill/>
        </p:spPr>
        <p:txBody>
          <a:bodyPr wrap="square" rtlCol="0">
            <a:normAutofit/>
          </a:bodyPr>
          <a:lstStyle/>
          <a:p>
            <a:r>
              <a:rPr lang="pl-PL" sz="2400" b="1" u="sng" dirty="0">
                <a:latin typeface="+mn-lt"/>
                <a:ea typeface="Times New Roman" panose="02020603050405020304" pitchFamily="18" charset="0"/>
                <a:cs typeface="Calibri" panose="020F0502020204030204" pitchFamily="34" charset="0"/>
              </a:rPr>
              <a:t>Kryteria dostępu</a:t>
            </a:r>
            <a:r>
              <a:rPr lang="pl-PL" sz="2400" u="sng" dirty="0">
                <a:latin typeface="+mn-lt"/>
                <a:ea typeface="Times New Roman" panose="02020603050405020304" pitchFamily="18" charset="0"/>
                <a:cs typeface="Calibri" panose="020F0502020204030204" pitchFamily="34" charset="0"/>
              </a:rPr>
              <a:t> </a:t>
            </a:r>
            <a:r>
              <a:rPr lang="pl-PL" sz="1600" u="sng" dirty="0" smtClean="0">
                <a:latin typeface="+mn-lt"/>
                <a:ea typeface="Times New Roman" panose="02020603050405020304" pitchFamily="18" charset="0"/>
                <a:cs typeface="Calibri" panose="020F0502020204030204" pitchFamily="34" charset="0"/>
              </a:rPr>
              <a:t>(c.d.)</a:t>
            </a:r>
          </a:p>
          <a:p>
            <a:pPr lvl="0"/>
            <a:endParaRPr lang="pl-PL" sz="2000" dirty="0">
              <a:latin typeface="+mn-lt"/>
            </a:endParaRPr>
          </a:p>
          <a:p>
            <a:pPr lvl="0" algn="just"/>
            <a:r>
              <a:rPr lang="pl-PL" sz="2000" b="1" dirty="0" smtClean="0">
                <a:latin typeface="+mn-lt"/>
              </a:rPr>
              <a:t>9) </a:t>
            </a:r>
            <a:r>
              <a:rPr lang="pl-PL" sz="2000" dirty="0" smtClean="0">
                <a:latin typeface="+mn-lt"/>
              </a:rPr>
              <a:t>Szkolenie </a:t>
            </a:r>
            <a:r>
              <a:rPr lang="pl-PL" sz="2000" dirty="0">
                <a:latin typeface="+mn-lt"/>
              </a:rPr>
              <a:t>zakończy się egzaminem i uzyskaniem </a:t>
            </a:r>
            <a:r>
              <a:rPr lang="pl-PL" sz="2000" dirty="0" smtClean="0">
                <a:latin typeface="+mn-lt"/>
              </a:rPr>
              <a:t>certyfikatu/dyplomu</a:t>
            </a:r>
          </a:p>
          <a:p>
            <a:pPr lvl="0" algn="just"/>
            <a:r>
              <a:rPr lang="pl-PL" sz="2000" dirty="0">
                <a:latin typeface="+mn-lt"/>
              </a:rPr>
              <a:t> </a:t>
            </a:r>
            <a:r>
              <a:rPr lang="pl-PL" sz="2000" dirty="0" smtClean="0">
                <a:latin typeface="+mn-lt"/>
              </a:rPr>
              <a:t>   potwierdzającego </a:t>
            </a:r>
            <a:r>
              <a:rPr lang="pl-PL" sz="2000" dirty="0">
                <a:latin typeface="+mn-lt"/>
              </a:rPr>
              <a:t>nabycie, podwyższenie lub dostosowanie kompetencji</a:t>
            </a:r>
            <a:r>
              <a:rPr lang="pl-PL" sz="2000" dirty="0" smtClean="0">
                <a:latin typeface="+mn-lt"/>
              </a:rPr>
              <a:t/>
            </a:r>
            <a:br>
              <a:rPr lang="pl-PL" sz="2000" dirty="0" smtClean="0">
                <a:latin typeface="+mn-lt"/>
              </a:rPr>
            </a:br>
            <a:r>
              <a:rPr lang="pl-PL" sz="2000" dirty="0" smtClean="0">
                <a:latin typeface="+mn-lt"/>
              </a:rPr>
              <a:t>    i </a:t>
            </a:r>
            <a:r>
              <a:rPr lang="pl-PL" sz="2000" dirty="0">
                <a:latin typeface="+mn-lt"/>
              </a:rPr>
              <a:t>kwalifikacji, niezbędnych na rynku pracy </a:t>
            </a:r>
            <a:r>
              <a:rPr lang="pl-PL" sz="2000" dirty="0" smtClean="0">
                <a:latin typeface="+mn-lt"/>
              </a:rPr>
              <a:t>w </a:t>
            </a:r>
            <a:r>
              <a:rPr lang="pl-PL" sz="2000" dirty="0">
                <a:latin typeface="+mn-lt"/>
              </a:rPr>
              <a:t>kontekście </a:t>
            </a:r>
            <a:r>
              <a:rPr lang="pl-PL" sz="2000" dirty="0" smtClean="0">
                <a:latin typeface="+mn-lt"/>
              </a:rPr>
              <a:t>zidentyfikowanych</a:t>
            </a:r>
          </a:p>
          <a:p>
            <a:pPr algn="just"/>
            <a:r>
              <a:rPr lang="pl-PL" sz="2000" dirty="0">
                <a:latin typeface="+mn-lt"/>
              </a:rPr>
              <a:t> </a:t>
            </a:r>
            <a:r>
              <a:rPr lang="pl-PL" sz="2000" dirty="0" smtClean="0">
                <a:latin typeface="+mn-lt"/>
              </a:rPr>
              <a:t>   </a:t>
            </a:r>
            <a:r>
              <a:rPr lang="pl-PL" sz="2000" dirty="0">
                <a:latin typeface="+mn-lt"/>
              </a:rPr>
              <a:t>potrzeb osoby, której udzielane jest wsparcie</a:t>
            </a:r>
            <a:r>
              <a:rPr lang="pl-PL" sz="2000" dirty="0" smtClean="0">
                <a:latin typeface="+mn-lt"/>
              </a:rPr>
              <a:t>.</a:t>
            </a:r>
          </a:p>
          <a:p>
            <a:pPr algn="just"/>
            <a:endParaRPr lang="pl-PL" sz="2000" dirty="0">
              <a:latin typeface="+mn-lt"/>
            </a:endParaRPr>
          </a:p>
          <a:p>
            <a:pPr lvl="0" algn="just"/>
            <a:r>
              <a:rPr lang="pl-PL" sz="2000" b="1" dirty="0">
                <a:solidFill>
                  <a:srgbClr val="FF3300"/>
                </a:solidFill>
                <a:latin typeface="+mn-lt"/>
              </a:rPr>
              <a:t>UWAGA! </a:t>
            </a:r>
            <a:r>
              <a:rPr lang="pl-PL" sz="2000" dirty="0">
                <a:latin typeface="+mn-lt"/>
              </a:rPr>
              <a:t>Projekt niespełniający tego kryterium zostanie odrzucony na etapie oceny formalnej.</a:t>
            </a:r>
          </a:p>
          <a:p>
            <a:pPr lvl="0" algn="just"/>
            <a:endParaRPr lang="pl-PL" sz="1600" dirty="0" smtClean="0">
              <a:latin typeface="+mn-lt"/>
            </a:endParaRPr>
          </a:p>
          <a:p>
            <a:pPr lvl="0" algn="just"/>
            <a:r>
              <a:rPr lang="pl-PL" sz="1600" dirty="0" smtClean="0">
                <a:latin typeface="+mn-lt"/>
              </a:rPr>
              <a:t>IOK </a:t>
            </a:r>
            <a:r>
              <a:rPr lang="pl-PL" sz="1600" dirty="0">
                <a:latin typeface="+mn-lt"/>
              </a:rPr>
              <a:t>wprowadza kryterium dostępu zapewniające, że szkolenie zakończy się egzaminem i uzyskaniem certyfikatu/dyplomu potwierdzającego nabycie, podwyższenie lub dostosowanie kompetencji </a:t>
            </a:r>
            <a:r>
              <a:rPr lang="pl-PL" sz="1600" dirty="0" smtClean="0">
                <a:latin typeface="+mn-lt"/>
              </a:rPr>
              <a:t/>
            </a:r>
            <a:br>
              <a:rPr lang="pl-PL" sz="1600" dirty="0" smtClean="0">
                <a:latin typeface="+mn-lt"/>
              </a:rPr>
            </a:br>
            <a:r>
              <a:rPr lang="pl-PL" sz="1600" dirty="0" smtClean="0">
                <a:latin typeface="+mn-lt"/>
              </a:rPr>
              <a:t>i </a:t>
            </a:r>
            <a:r>
              <a:rPr lang="pl-PL" sz="1600" dirty="0">
                <a:latin typeface="+mn-lt"/>
              </a:rPr>
              <a:t>kwalifikacji, niezbędnych na rynku pracy w kontekście zidentyfikowanych potrzeb osoby</a:t>
            </a:r>
            <a:r>
              <a:rPr lang="pl-PL" sz="1600" dirty="0" smtClean="0">
                <a:latin typeface="+mn-lt"/>
              </a:rPr>
              <a:t>,</a:t>
            </a:r>
            <a:br>
              <a:rPr lang="pl-PL" sz="1600" dirty="0" smtClean="0">
                <a:latin typeface="+mn-lt"/>
              </a:rPr>
            </a:br>
            <a:r>
              <a:rPr lang="pl-PL" sz="1600" dirty="0" smtClean="0">
                <a:latin typeface="+mn-lt"/>
              </a:rPr>
              <a:t>której </a:t>
            </a:r>
            <a:r>
              <a:rPr lang="pl-PL" sz="1600" dirty="0">
                <a:latin typeface="+mn-lt"/>
              </a:rPr>
              <a:t>udzielane jest </a:t>
            </a:r>
            <a:r>
              <a:rPr lang="pl-PL" sz="1600" dirty="0" smtClean="0">
                <a:latin typeface="+mn-lt"/>
              </a:rPr>
              <a:t>wsparcie.</a:t>
            </a:r>
          </a:p>
          <a:p>
            <a:pPr lvl="0" algn="just"/>
            <a:r>
              <a:rPr lang="pl-PL" sz="1600" dirty="0" smtClean="0">
                <a:latin typeface="+mn-lt"/>
              </a:rPr>
              <a:t>Informacje </a:t>
            </a:r>
            <a:r>
              <a:rPr lang="pl-PL" sz="1600" dirty="0">
                <a:latin typeface="+mn-lt"/>
              </a:rPr>
              <a:t>dotyczące spełnienia powyższego wymogu wnioskodawca zawiera w pkt. 4.1 wniosku.</a:t>
            </a:r>
          </a:p>
          <a:p>
            <a:pPr lvl="0"/>
            <a:endParaRPr lang="pl-PL" sz="2400" dirty="0" smtClean="0">
              <a:latin typeface="+mn-lt"/>
            </a:endParaRPr>
          </a:p>
          <a:p>
            <a:pPr lvl="0"/>
            <a:endParaRPr lang="pl-PL" sz="2000" dirty="0" smtClean="0">
              <a:latin typeface="+mn-lt"/>
            </a:endParaRPr>
          </a:p>
        </p:txBody>
      </p:sp>
    </p:spTree>
    <p:extLst>
      <p:ext uri="{BB962C8B-B14F-4D97-AF65-F5344CB8AC3E}">
        <p14:creationId xmlns:p14="http://schemas.microsoft.com/office/powerpoint/2010/main" val="38202529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fontScale="92500" lnSpcReduction="20000"/>
          </a:bodyPr>
          <a:lstStyle/>
          <a:p>
            <a:r>
              <a:rPr lang="pl-PL" sz="2400" b="1" u="sng" dirty="0">
                <a:latin typeface="+mn-lt"/>
                <a:ea typeface="Times New Roman" panose="02020603050405020304" pitchFamily="18" charset="0"/>
                <a:cs typeface="Calibri" panose="020F0502020204030204" pitchFamily="34" charset="0"/>
              </a:rPr>
              <a:t>Kryteria dostępu</a:t>
            </a:r>
            <a:r>
              <a:rPr lang="pl-PL" sz="2400" u="sng" dirty="0">
                <a:latin typeface="+mn-lt"/>
                <a:ea typeface="Times New Roman" panose="02020603050405020304" pitchFamily="18" charset="0"/>
                <a:cs typeface="Calibri" panose="020F0502020204030204" pitchFamily="34" charset="0"/>
              </a:rPr>
              <a:t> </a:t>
            </a:r>
            <a:r>
              <a:rPr lang="pl-PL" sz="1600" u="sng" dirty="0" smtClean="0">
                <a:latin typeface="+mn-lt"/>
                <a:ea typeface="Times New Roman" panose="02020603050405020304" pitchFamily="18" charset="0"/>
                <a:cs typeface="Calibri" panose="020F0502020204030204" pitchFamily="34" charset="0"/>
              </a:rPr>
              <a:t>(c.d.)</a:t>
            </a:r>
          </a:p>
          <a:p>
            <a:endParaRPr lang="pl-PL" sz="1600" dirty="0">
              <a:latin typeface="+mn-lt"/>
              <a:ea typeface="Times New Roman" panose="02020603050405020304" pitchFamily="18" charset="0"/>
              <a:cs typeface="Calibri" panose="020F0502020204030204" pitchFamily="34" charset="0"/>
            </a:endParaRPr>
          </a:p>
          <a:p>
            <a:pPr lvl="0"/>
            <a:r>
              <a:rPr lang="pl-PL" sz="2000" b="1" dirty="0" smtClean="0">
                <a:latin typeface="+mn-lt"/>
              </a:rPr>
              <a:t>10 ) </a:t>
            </a:r>
            <a:r>
              <a:rPr lang="pl-PL" sz="2000" dirty="0" smtClean="0">
                <a:latin typeface="+mn-lt"/>
              </a:rPr>
              <a:t>Projekt </a:t>
            </a:r>
            <a:r>
              <a:rPr lang="pl-PL" sz="2000" dirty="0">
                <a:latin typeface="+mn-lt"/>
              </a:rPr>
              <a:t>spełnia wymóg określonej efektywności zatrudnieniowej:</a:t>
            </a:r>
          </a:p>
          <a:p>
            <a:pPr lvl="0"/>
            <a:r>
              <a:rPr lang="pl-PL" sz="2000" dirty="0">
                <a:latin typeface="+mn-lt"/>
              </a:rPr>
              <a:t>•	ogólny wskaźnik efektywności zatrudnieniowej dla uczestników nie </a:t>
            </a:r>
            <a:r>
              <a:rPr lang="pl-PL" sz="2000" dirty="0" smtClean="0">
                <a:latin typeface="+mn-lt"/>
              </a:rPr>
              <a:t>	kwalifikujących </a:t>
            </a:r>
            <a:r>
              <a:rPr lang="pl-PL" sz="2000" dirty="0">
                <a:latin typeface="+mn-lt"/>
              </a:rPr>
              <a:t>się do żadnej z poniżej wymienionych grup docelowych – </a:t>
            </a:r>
            <a:r>
              <a:rPr lang="pl-PL" sz="2000" dirty="0" smtClean="0">
                <a:latin typeface="+mn-lt"/>
              </a:rPr>
              <a:t>	na </a:t>
            </a:r>
            <a:r>
              <a:rPr lang="pl-PL" sz="2000" dirty="0">
                <a:latin typeface="+mn-lt"/>
              </a:rPr>
              <a:t>poziomie </a:t>
            </a:r>
            <a:r>
              <a:rPr lang="pl-PL" sz="2000" u="sng" dirty="0">
                <a:latin typeface="+mn-lt"/>
              </a:rPr>
              <a:t>co najmniej 43%,</a:t>
            </a:r>
          </a:p>
          <a:p>
            <a:pPr lvl="0"/>
            <a:r>
              <a:rPr lang="pl-PL" sz="2000" dirty="0">
                <a:latin typeface="+mn-lt"/>
              </a:rPr>
              <a:t>•	dla osób niepełnosprawnych – wskaźnik efektywności zatrudnieniowej </a:t>
            </a:r>
            <a:r>
              <a:rPr lang="pl-PL" sz="2000" dirty="0" smtClean="0">
                <a:latin typeface="+mn-lt"/>
              </a:rPr>
              <a:t>	na </a:t>
            </a:r>
            <a:r>
              <a:rPr lang="pl-PL" sz="2000" dirty="0">
                <a:latin typeface="+mn-lt"/>
              </a:rPr>
              <a:t>poziomie </a:t>
            </a:r>
            <a:r>
              <a:rPr lang="pl-PL" sz="2000" u="sng" dirty="0">
                <a:latin typeface="+mn-lt"/>
              </a:rPr>
              <a:t>co najmniej 17%,</a:t>
            </a:r>
          </a:p>
          <a:p>
            <a:pPr lvl="0"/>
            <a:r>
              <a:rPr lang="pl-PL" sz="2000" dirty="0">
                <a:latin typeface="+mn-lt"/>
              </a:rPr>
              <a:t>•	dla osób długotrwale bezrobotnych - wskaźnik efektywności </a:t>
            </a:r>
            <a:r>
              <a:rPr lang="pl-PL" sz="2000" dirty="0" smtClean="0">
                <a:latin typeface="+mn-lt"/>
              </a:rPr>
              <a:t>	zatrudnieniowej </a:t>
            </a:r>
            <a:r>
              <a:rPr lang="pl-PL" sz="2000" dirty="0">
                <a:latin typeface="+mn-lt"/>
              </a:rPr>
              <a:t>na poziomie </a:t>
            </a:r>
            <a:r>
              <a:rPr lang="pl-PL" sz="2000" u="sng" dirty="0">
                <a:latin typeface="+mn-lt"/>
              </a:rPr>
              <a:t>co najmniej 35%,</a:t>
            </a:r>
          </a:p>
          <a:p>
            <a:pPr lvl="0"/>
            <a:r>
              <a:rPr lang="pl-PL" sz="2000" dirty="0">
                <a:latin typeface="+mn-lt"/>
              </a:rPr>
              <a:t>•	dla osób o niskich kwalifikacjach - wskaźnik efektywności </a:t>
            </a:r>
            <a:r>
              <a:rPr lang="pl-PL" sz="2000" dirty="0" smtClean="0">
                <a:latin typeface="+mn-lt"/>
              </a:rPr>
              <a:t>	zatrudnieniowej </a:t>
            </a:r>
            <a:r>
              <a:rPr lang="pl-PL" sz="2000" dirty="0">
                <a:latin typeface="+mn-lt"/>
              </a:rPr>
              <a:t>na poziomie </a:t>
            </a:r>
            <a:r>
              <a:rPr lang="pl-PL" sz="2000" u="sng" dirty="0">
                <a:latin typeface="+mn-lt"/>
              </a:rPr>
              <a:t>co najmniej 36%.</a:t>
            </a:r>
          </a:p>
          <a:p>
            <a:pPr lvl="0"/>
            <a:endParaRPr lang="pl-PL" sz="2000" dirty="0">
              <a:latin typeface="+mn-lt"/>
            </a:endParaRPr>
          </a:p>
          <a:p>
            <a:pPr lvl="0"/>
            <a:r>
              <a:rPr lang="pl-PL" sz="2000" b="1" dirty="0">
                <a:solidFill>
                  <a:srgbClr val="FF3300"/>
                </a:solidFill>
                <a:latin typeface="+mn-lt"/>
              </a:rPr>
              <a:t>UWAGA! </a:t>
            </a:r>
            <a:r>
              <a:rPr lang="pl-PL" sz="2000" dirty="0">
                <a:latin typeface="+mn-lt"/>
              </a:rPr>
              <a:t>Projekt niespełniający tego kryterium zostanie odrzucony na etapie oceny formalnej.</a:t>
            </a:r>
          </a:p>
          <a:p>
            <a:pPr marL="228600" algn="just">
              <a:lnSpc>
                <a:spcPts val="1600"/>
              </a:lnSpc>
              <a:spcBef>
                <a:spcPts val="1000"/>
              </a:spcBef>
              <a:spcAft>
                <a:spcPts val="0"/>
              </a:spcAft>
            </a:pPr>
            <a:r>
              <a:rPr lang="pl-PL" sz="1200" dirty="0">
                <a:latin typeface="Arial" panose="020B0604020202020204" pitchFamily="34" charset="0"/>
                <a:ea typeface="Times New Roman" panose="02020603050405020304" pitchFamily="18" charset="0"/>
                <a:cs typeface="Times New Roman" panose="02020603050405020304" pitchFamily="18" charset="0"/>
              </a:rPr>
              <a:t>Spełnienie kryterium będzie weryfikowane podczas oceny formalnej na podstawie </a:t>
            </a:r>
            <a:r>
              <a:rPr lang="pl-PL" sz="1200" dirty="0" err="1">
                <a:latin typeface="Arial" panose="020B0604020202020204" pitchFamily="34" charset="0"/>
                <a:ea typeface="Times New Roman" panose="02020603050405020304" pitchFamily="18" charset="0"/>
                <a:cs typeface="Times New Roman" panose="02020603050405020304" pitchFamily="18" charset="0"/>
              </a:rPr>
              <a:t>ppkt</a:t>
            </a:r>
            <a:r>
              <a:rPr lang="pl-PL" sz="1200" dirty="0">
                <a:latin typeface="Arial" panose="020B0604020202020204" pitchFamily="34" charset="0"/>
                <a:ea typeface="Times New Roman" panose="02020603050405020304" pitchFamily="18" charset="0"/>
                <a:cs typeface="Times New Roman" panose="02020603050405020304" pitchFamily="18" charset="0"/>
              </a:rPr>
              <a:t>. 3.1.1 (w przypadku ustalenia wskaźnika pomiaru celu, na podstawie tego kryterium) oraz pkt. 4.1 wniosku, w okresie realizacji projektu oraz po jego zakończeniu, zgodnie ze sposobem i metodologią mierzenia kryterium efektywności zatrudnieniowej opisanym w </a:t>
            </a:r>
            <a:r>
              <a:rPr lang="pl-PL" sz="1200" dirty="0">
                <a:solidFill>
                  <a:srgbClr val="FF0000"/>
                </a:solidFill>
                <a:latin typeface="Arial" panose="020B0604020202020204" pitchFamily="34" charset="0"/>
                <a:ea typeface="Times New Roman" panose="02020603050405020304" pitchFamily="18" charset="0"/>
                <a:cs typeface="Times New Roman" panose="02020603050405020304" pitchFamily="18" charset="0"/>
              </a:rPr>
              <a:t>projekcie</a:t>
            </a:r>
            <a:r>
              <a:rPr lang="pl-PL" sz="1200" dirty="0">
                <a:latin typeface="Arial" panose="020B0604020202020204" pitchFamily="34" charset="0"/>
                <a:ea typeface="Times New Roman" panose="02020603050405020304" pitchFamily="18" charset="0"/>
                <a:cs typeface="Times New Roman" panose="02020603050405020304" pitchFamily="18" charset="0"/>
              </a:rPr>
              <a:t> Wytycznych w zakresie zasad realizacji przedsięwzięć z udziałem środków Europejskiego Funduszu Społecznego w obszarze rynku pracy na lata 2014-2020.</a:t>
            </a:r>
            <a:endParaRPr lang="pl-PL" sz="1100" dirty="0">
              <a:latin typeface="Arial" panose="020B0604020202020204" pitchFamily="34" charset="0"/>
              <a:ea typeface="Times New Roman" panose="02020603050405020304" pitchFamily="18" charset="0"/>
              <a:cs typeface="Times New Roman" panose="02020603050405020304" pitchFamily="18" charset="0"/>
            </a:endParaRPr>
          </a:p>
          <a:p>
            <a:pPr lvl="0"/>
            <a:endParaRPr lang="pl-PL" sz="1200" dirty="0" smtClean="0">
              <a:latin typeface="+mn-lt"/>
            </a:endParaRPr>
          </a:p>
          <a:p>
            <a:pPr lvl="0"/>
            <a:endParaRPr lang="pl-PL" sz="2000" dirty="0" smtClean="0">
              <a:latin typeface="+mn-lt"/>
            </a:endParaRPr>
          </a:p>
        </p:txBody>
      </p:sp>
    </p:spTree>
    <p:extLst>
      <p:ext uri="{BB962C8B-B14F-4D97-AF65-F5344CB8AC3E}">
        <p14:creationId xmlns:p14="http://schemas.microsoft.com/office/powerpoint/2010/main" val="35596571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sp>
        <p:nvSpPr>
          <p:cNvPr id="2" name="pole tekstowe 1"/>
          <p:cNvSpPr txBox="1"/>
          <p:nvPr/>
        </p:nvSpPr>
        <p:spPr>
          <a:xfrm>
            <a:off x="0" y="3362625"/>
            <a:ext cx="8784732" cy="461665"/>
          </a:xfrm>
          <a:prstGeom prst="rect">
            <a:avLst/>
          </a:prstGeom>
          <a:noFill/>
        </p:spPr>
        <p:txBody>
          <a:bodyPr wrap="square" rtlCol="0">
            <a:spAutoFit/>
          </a:bodyPr>
          <a:lstStyle/>
          <a:p>
            <a:pPr lvl="0" algn="ctr">
              <a:spcAft>
                <a:spcPts val="0"/>
              </a:spcAft>
            </a:pPr>
            <a:r>
              <a:rPr lang="pl-PL" sz="2400" b="1" dirty="0" smtClean="0"/>
              <a:t>Efektywność zatrudnieniowa</a:t>
            </a:r>
            <a:endParaRPr lang="pl-PL"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425115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8" name="Tytuł 3"/>
          <p:cNvSpPr>
            <a:spLocks noGrp="1"/>
          </p:cNvSpPr>
          <p:nvPr>
            <p:ph type="ctrTitle"/>
          </p:nvPr>
        </p:nvSpPr>
        <p:spPr>
          <a:xfrm>
            <a:off x="228600" y="962026"/>
            <a:ext cx="8677275" cy="542924"/>
          </a:xfrm>
        </p:spPr>
        <p:txBody>
          <a:bodyPr/>
          <a:lstStyle/>
          <a:p>
            <a:r>
              <a:rPr lang="pl-PL" sz="1800" dirty="0" smtClean="0">
                <a:solidFill>
                  <a:prstClr val="black"/>
                </a:solidFill>
                <a:latin typeface="Arial" panose="020B0604020202020204" pitchFamily="34" charset="0"/>
                <a:ea typeface="Calibri" panose="020F0502020204030204" pitchFamily="34" charset="0"/>
                <a:cs typeface="+mn-cs"/>
              </a:rPr>
              <a:t>Konkurs nr POWR.01.02.02-IP.10-02-002/15</a:t>
            </a:r>
            <a:endParaRPr lang="pl-PL" sz="3200" b="1" dirty="0" smtClean="0"/>
          </a:p>
        </p:txBody>
      </p:sp>
      <p:sp>
        <p:nvSpPr>
          <p:cNvPr id="29" name="Podtytuł 13"/>
          <p:cNvSpPr>
            <a:spLocks noGrp="1"/>
          </p:cNvSpPr>
          <p:nvPr>
            <p:ph type="subTitle" idx="1"/>
          </p:nvPr>
        </p:nvSpPr>
        <p:spPr>
          <a:xfrm>
            <a:off x="238125" y="1497012"/>
            <a:ext cx="8639175" cy="4575313"/>
          </a:xfrm>
        </p:spPr>
        <p:txBody>
          <a:bodyPr/>
          <a:lstStyle/>
          <a:p>
            <a:pPr lvl="0" algn="l" eaLnBrk="0" hangingPunct="0"/>
            <a:endParaRPr lang="pl-PL" altLang="pl-PL" sz="1700" b="1" dirty="0" smtClean="0">
              <a:solidFill>
                <a:prstClr val="black"/>
              </a:solidFill>
            </a:endParaRPr>
          </a:p>
          <a:p>
            <a:pPr lvl="0" algn="l" eaLnBrk="0" hangingPunct="0"/>
            <a:endParaRPr lang="pl-PL" altLang="pl-PL" sz="1700" b="1" dirty="0" smtClean="0">
              <a:solidFill>
                <a:prstClr val="black"/>
              </a:solidFill>
            </a:endParaRPr>
          </a:p>
          <a:p>
            <a:pPr lvl="0" algn="l" eaLnBrk="0" hangingPunct="0"/>
            <a:r>
              <a:rPr lang="pl-PL" altLang="pl-PL" b="1" dirty="0" smtClean="0">
                <a:solidFill>
                  <a:prstClr val="black"/>
                </a:solidFill>
              </a:rPr>
              <a:t>Nabór </a:t>
            </a:r>
            <a:r>
              <a:rPr lang="pl-PL" altLang="pl-PL" b="1" dirty="0">
                <a:solidFill>
                  <a:prstClr val="black"/>
                </a:solidFill>
              </a:rPr>
              <a:t>wniosków przeprowadzany jest w ramach</a:t>
            </a:r>
            <a:r>
              <a:rPr lang="pl-PL" altLang="pl-PL" b="1" dirty="0" smtClean="0">
                <a:solidFill>
                  <a:prstClr val="black"/>
                </a:solidFill>
              </a:rPr>
              <a:t>:</a:t>
            </a:r>
          </a:p>
          <a:p>
            <a:pPr lvl="0" algn="l" eaLnBrk="0" hangingPunct="0"/>
            <a:endParaRPr lang="pl-PL" altLang="pl-PL" b="1" dirty="0">
              <a:solidFill>
                <a:prstClr val="black"/>
              </a:solidFill>
            </a:endParaRPr>
          </a:p>
          <a:p>
            <a:pPr lvl="0" algn="l" eaLnBrk="0" hangingPunct="0"/>
            <a:r>
              <a:rPr lang="pl-PL" altLang="pl-PL" dirty="0" smtClean="0">
                <a:solidFill>
                  <a:prstClr val="black"/>
                </a:solidFill>
              </a:rPr>
              <a:t>Programu </a:t>
            </a:r>
            <a:r>
              <a:rPr lang="pl-PL" altLang="pl-PL" dirty="0">
                <a:solidFill>
                  <a:prstClr val="black"/>
                </a:solidFill>
              </a:rPr>
              <a:t>Operacyjnego Wiedza Edukacja Rozwój</a:t>
            </a:r>
          </a:p>
          <a:p>
            <a:pPr lvl="0" algn="l" eaLnBrk="0" hangingPunct="0"/>
            <a:r>
              <a:rPr lang="pl-PL" altLang="pl-PL" dirty="0">
                <a:solidFill>
                  <a:prstClr val="black"/>
                </a:solidFill>
              </a:rPr>
              <a:t>Oś priorytetowa I </a:t>
            </a:r>
            <a:r>
              <a:rPr lang="pl-PL" altLang="pl-PL" i="1" dirty="0">
                <a:solidFill>
                  <a:prstClr val="black"/>
                </a:solidFill>
              </a:rPr>
              <a:t>Osoby młode na rynku pracy</a:t>
            </a:r>
            <a:endParaRPr lang="pl-PL" altLang="pl-PL" dirty="0">
              <a:solidFill>
                <a:prstClr val="black"/>
              </a:solidFill>
            </a:endParaRPr>
          </a:p>
          <a:p>
            <a:pPr lvl="0" algn="l" eaLnBrk="0" hangingPunct="0"/>
            <a:r>
              <a:rPr lang="pl-PL" altLang="pl-PL" u="sng" dirty="0"/>
              <a:t>Działanie </a:t>
            </a:r>
            <a:r>
              <a:rPr lang="pl-PL" altLang="pl-PL" u="sng" dirty="0" smtClean="0"/>
              <a:t>1.2 </a:t>
            </a:r>
            <a:r>
              <a:rPr lang="pl-PL" altLang="pl-PL" i="1" dirty="0"/>
              <a:t>Wsparcie osób młodych pozostających bez pracy na regionalnym rynku pracy – projekty </a:t>
            </a:r>
            <a:r>
              <a:rPr lang="pl-PL" altLang="pl-PL" i="1" dirty="0" smtClean="0"/>
              <a:t>konkursowe</a:t>
            </a:r>
            <a:endParaRPr lang="pl-PL" altLang="pl-PL" i="1" dirty="0"/>
          </a:p>
          <a:p>
            <a:pPr lvl="0" algn="l" eaLnBrk="0" hangingPunct="0"/>
            <a:r>
              <a:rPr lang="pl-PL" altLang="pl-PL" u="sng" dirty="0">
                <a:solidFill>
                  <a:prstClr val="black"/>
                </a:solidFill>
              </a:rPr>
              <a:t>Poddziałanie </a:t>
            </a:r>
            <a:r>
              <a:rPr lang="pl-PL" altLang="pl-PL" u="sng" dirty="0" smtClean="0">
                <a:solidFill>
                  <a:prstClr val="black"/>
                </a:solidFill>
              </a:rPr>
              <a:t>1.2.2</a:t>
            </a:r>
            <a:r>
              <a:rPr lang="pl-PL" altLang="pl-PL" i="1" u="sng" dirty="0" smtClean="0">
                <a:solidFill>
                  <a:prstClr val="black"/>
                </a:solidFill>
              </a:rPr>
              <a:t> </a:t>
            </a:r>
            <a:r>
              <a:rPr lang="pl-PL" altLang="pl-PL" i="1" dirty="0" smtClean="0">
                <a:solidFill>
                  <a:prstClr val="black"/>
                </a:solidFill>
              </a:rPr>
              <a:t>Wsparcie udzielane z Inicjatywy na rzecz zatrudnienia ludzi młodych</a:t>
            </a:r>
            <a:endParaRPr lang="pl-PL" altLang="pl-PL" dirty="0">
              <a:solidFill>
                <a:prstClr val="black"/>
              </a:solidFill>
            </a:endParaRPr>
          </a:p>
          <a:p>
            <a:pPr algn="l"/>
            <a:endParaRPr lang="pl-PL" sz="2200"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pic>
        <p:nvPicPr>
          <p:cNvPr id="10" name="Obraz 5" descr="obrazek4.bmp"/>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7225" y="1314450"/>
            <a:ext cx="7715250" cy="498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244987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pic>
        <p:nvPicPr>
          <p:cNvPr id="11" name="Obraz 2" descr="obrazek5.bmp"/>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00" y="1160463"/>
            <a:ext cx="7858125" cy="536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8913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pic>
        <p:nvPicPr>
          <p:cNvPr id="10" name="Obraz 3" descr="obrazek6.bmp"/>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1950" y="1362075"/>
            <a:ext cx="840105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153833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sp>
        <p:nvSpPr>
          <p:cNvPr id="2" name="Prostokąt 1"/>
          <p:cNvSpPr/>
          <p:nvPr/>
        </p:nvSpPr>
        <p:spPr>
          <a:xfrm>
            <a:off x="612559" y="3105835"/>
            <a:ext cx="7483876" cy="1077218"/>
          </a:xfrm>
          <a:prstGeom prst="rect">
            <a:avLst/>
          </a:prstGeom>
        </p:spPr>
        <p:txBody>
          <a:bodyPr wrap="square">
            <a:spAutoFit/>
          </a:bodyPr>
          <a:lstStyle/>
          <a:p>
            <a:pPr lvl="0" algn="ctr"/>
            <a:r>
              <a:rPr lang="pl-PL" sz="3200" b="1" dirty="0">
                <a:latin typeface="+mn-lt"/>
              </a:rPr>
              <a:t>Kryteria formalne wyboru projektów obowiązujących w PO WER</a:t>
            </a:r>
            <a:endParaRPr lang="pl-PL" sz="3200" dirty="0">
              <a:latin typeface="+mn-lt"/>
            </a:endParaRPr>
          </a:p>
        </p:txBody>
      </p:sp>
    </p:spTree>
    <p:extLst>
      <p:ext uri="{BB962C8B-B14F-4D97-AF65-F5344CB8AC3E}">
        <p14:creationId xmlns:p14="http://schemas.microsoft.com/office/powerpoint/2010/main" val="2073975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124095" y="992655"/>
            <a:ext cx="8381718" cy="5078313"/>
          </a:xfrm>
          <a:prstGeom prst="rect">
            <a:avLst/>
          </a:prstGeom>
          <a:noFill/>
        </p:spPr>
        <p:txBody>
          <a:bodyPr wrap="none" rtlCol="0">
            <a:spAutoFit/>
          </a:bodyPr>
          <a:lstStyle/>
          <a:p>
            <a:pPr lvl="0"/>
            <a:r>
              <a:rPr lang="pl-PL" sz="2400" b="1" u="sng" dirty="0" smtClean="0">
                <a:latin typeface="+mn-lt"/>
              </a:rPr>
              <a:t>Kryteria formalne </a:t>
            </a:r>
            <a:r>
              <a:rPr lang="pl-PL" sz="2400" b="1" u="sng" dirty="0">
                <a:latin typeface="+mn-lt"/>
              </a:rPr>
              <a:t>wyboru </a:t>
            </a:r>
            <a:r>
              <a:rPr lang="pl-PL" sz="2400" b="1" u="sng" dirty="0" smtClean="0">
                <a:latin typeface="+mn-lt"/>
              </a:rPr>
              <a:t>projektów </a:t>
            </a:r>
            <a:r>
              <a:rPr lang="pl-PL" sz="2400" b="1" u="sng" dirty="0">
                <a:latin typeface="+mn-lt"/>
              </a:rPr>
              <a:t>obowiązujących w PO </a:t>
            </a:r>
            <a:r>
              <a:rPr lang="pl-PL" sz="2400" b="1" u="sng" dirty="0" smtClean="0">
                <a:latin typeface="+mn-lt"/>
              </a:rPr>
              <a:t>WER</a:t>
            </a:r>
            <a:endParaRPr lang="pl-PL" sz="2400" u="sng" dirty="0" smtClean="0">
              <a:latin typeface="+mn-lt"/>
            </a:endParaRPr>
          </a:p>
          <a:p>
            <a:pPr lvl="0" algn="just"/>
            <a:endParaRPr lang="pl-PL" sz="2000" dirty="0" smtClean="0">
              <a:latin typeface="+mn-lt"/>
            </a:endParaRPr>
          </a:p>
          <a:p>
            <a:pPr lvl="0" algn="just"/>
            <a:r>
              <a:rPr lang="pl-PL" sz="2000" dirty="0" smtClean="0">
                <a:latin typeface="+mn-lt"/>
              </a:rPr>
              <a:t>Wnioskodawca oraz partnerzy krajowi (o ile dotyczy), ponoszący wydatki </a:t>
            </a:r>
            <a:br>
              <a:rPr lang="pl-PL" sz="2000" dirty="0" smtClean="0">
                <a:latin typeface="+mn-lt"/>
              </a:rPr>
            </a:br>
            <a:r>
              <a:rPr lang="pl-PL" sz="2000" dirty="0" smtClean="0">
                <a:latin typeface="+mn-lt"/>
              </a:rPr>
              <a:t>w danym projekcie z EFS, posiadają łączny obrót za ostatni zatwierdzony </a:t>
            </a:r>
            <a:br>
              <a:rPr lang="pl-PL" sz="2000" dirty="0" smtClean="0">
                <a:latin typeface="+mn-lt"/>
              </a:rPr>
            </a:br>
            <a:r>
              <a:rPr lang="pl-PL" sz="2000" dirty="0" smtClean="0">
                <a:latin typeface="+mn-lt"/>
              </a:rPr>
              <a:t>rok obrotowy zgodnie z ustawą z dnia 29 września 1994 r. o rachunkowości </a:t>
            </a:r>
            <a:br>
              <a:rPr lang="pl-PL" sz="2000" dirty="0" smtClean="0">
                <a:latin typeface="+mn-lt"/>
              </a:rPr>
            </a:br>
            <a:r>
              <a:rPr lang="pl-PL" sz="2000" dirty="0" smtClean="0">
                <a:latin typeface="+mn-lt"/>
              </a:rPr>
              <a:t>(Dz. U. z 1994 r. nr 121 poz. 591, z </a:t>
            </a:r>
            <a:r>
              <a:rPr lang="pl-PL" sz="2000" dirty="0" err="1" smtClean="0">
                <a:latin typeface="+mn-lt"/>
              </a:rPr>
              <a:t>późn</a:t>
            </a:r>
            <a:r>
              <a:rPr lang="pl-PL" sz="2000" dirty="0" smtClean="0">
                <a:latin typeface="+mn-lt"/>
              </a:rPr>
              <a:t>. zm.) (jeśli dotyczy)</a:t>
            </a:r>
            <a:br>
              <a:rPr lang="pl-PL" sz="2000" dirty="0" smtClean="0">
                <a:latin typeface="+mn-lt"/>
              </a:rPr>
            </a:br>
            <a:r>
              <a:rPr lang="pl-PL" sz="2000" dirty="0" smtClean="0">
                <a:latin typeface="+mn-lt"/>
              </a:rPr>
              <a:t> lub za ostatni zamknięty i zatwierdzony rok kalendarzowy równy lub wyższy </a:t>
            </a:r>
            <a:br>
              <a:rPr lang="pl-PL" sz="2000" dirty="0" smtClean="0">
                <a:latin typeface="+mn-lt"/>
              </a:rPr>
            </a:br>
            <a:r>
              <a:rPr lang="pl-PL" sz="2000" dirty="0" smtClean="0">
                <a:latin typeface="+mn-lt"/>
              </a:rPr>
              <a:t>od łącznych rocznych wydatków w ocenianym projekcie i innych projektach </a:t>
            </a:r>
            <a:br>
              <a:rPr lang="pl-PL" sz="2000" dirty="0" smtClean="0">
                <a:latin typeface="+mn-lt"/>
              </a:rPr>
            </a:br>
            <a:r>
              <a:rPr lang="pl-PL" sz="2000" dirty="0" smtClean="0">
                <a:latin typeface="+mn-lt"/>
              </a:rPr>
              <a:t>realizowanych w ramach EFS, których stroną umowy o dofinansowanie </a:t>
            </a:r>
            <a:br>
              <a:rPr lang="pl-PL" sz="2000" dirty="0" smtClean="0">
                <a:latin typeface="+mn-lt"/>
              </a:rPr>
            </a:br>
            <a:r>
              <a:rPr lang="pl-PL" sz="2000" dirty="0" smtClean="0">
                <a:latin typeface="+mn-lt"/>
              </a:rPr>
              <a:t>jest </a:t>
            </a:r>
            <a:r>
              <a:rPr lang="pl-PL" sz="2000" dirty="0">
                <a:latin typeface="+mn-lt"/>
              </a:rPr>
              <a:t>IOK, </a:t>
            </a:r>
            <a:r>
              <a:rPr lang="pl-PL" sz="2000" dirty="0" smtClean="0">
                <a:latin typeface="+mn-lt"/>
              </a:rPr>
              <a:t>w </a:t>
            </a:r>
            <a:r>
              <a:rPr lang="pl-PL" sz="2000" dirty="0">
                <a:latin typeface="+mn-lt"/>
              </a:rPr>
              <a:t>roku kalendarzowym, w którym wydatki są najwyższe. </a:t>
            </a:r>
          </a:p>
          <a:p>
            <a:endParaRPr lang="pl-PL" sz="2000" b="1" dirty="0" smtClean="0">
              <a:latin typeface="+mn-lt"/>
            </a:endParaRPr>
          </a:p>
          <a:p>
            <a:r>
              <a:rPr lang="pl-PL" sz="2000" b="1" dirty="0" smtClean="0">
                <a:solidFill>
                  <a:srgbClr val="FF3300"/>
                </a:solidFill>
                <a:latin typeface="+mn-lt"/>
              </a:rPr>
              <a:t>UWAGA</a:t>
            </a:r>
            <a:r>
              <a:rPr lang="pl-PL" sz="2000" b="1" dirty="0">
                <a:solidFill>
                  <a:srgbClr val="FF3300"/>
                </a:solidFill>
                <a:latin typeface="+mn-lt"/>
              </a:rPr>
              <a:t>! </a:t>
            </a:r>
            <a:r>
              <a:rPr lang="pl-PL" sz="2000" dirty="0">
                <a:latin typeface="+mn-lt"/>
              </a:rPr>
              <a:t>Projekt niespełniający tego kryterium zostanie </a:t>
            </a:r>
            <a:r>
              <a:rPr lang="pl-PL" sz="2000" dirty="0" smtClean="0">
                <a:latin typeface="+mn-lt"/>
              </a:rPr>
              <a:t>odrzucony</a:t>
            </a:r>
            <a:br>
              <a:rPr lang="pl-PL" sz="2000" dirty="0" smtClean="0">
                <a:latin typeface="+mn-lt"/>
              </a:rPr>
            </a:br>
            <a:r>
              <a:rPr lang="pl-PL" sz="2000" dirty="0" smtClean="0">
                <a:latin typeface="+mn-lt"/>
              </a:rPr>
              <a:t> </a:t>
            </a:r>
            <a:r>
              <a:rPr lang="pl-PL" sz="2000" dirty="0">
                <a:latin typeface="+mn-lt"/>
              </a:rPr>
              <a:t>na etapie </a:t>
            </a:r>
            <a:r>
              <a:rPr lang="pl-PL" sz="2000" dirty="0" smtClean="0">
                <a:latin typeface="+mn-lt"/>
              </a:rPr>
              <a:t>oceny </a:t>
            </a:r>
            <a:r>
              <a:rPr lang="pl-PL" sz="2000" dirty="0">
                <a:latin typeface="+mn-lt"/>
              </a:rPr>
              <a:t>formalnej</a:t>
            </a:r>
            <a:r>
              <a:rPr lang="pl-PL" sz="2000" dirty="0" smtClean="0">
                <a:latin typeface="+mn-lt"/>
              </a:rPr>
              <a:t>.</a:t>
            </a:r>
          </a:p>
          <a:p>
            <a:r>
              <a:rPr lang="pl-PL" sz="2000" dirty="0" smtClean="0">
                <a:latin typeface="+mn-lt"/>
              </a:rPr>
              <a:t/>
            </a:r>
            <a:br>
              <a:rPr lang="pl-PL" sz="2000" dirty="0" smtClean="0">
                <a:latin typeface="+mn-lt"/>
              </a:rPr>
            </a:br>
            <a:r>
              <a:rPr lang="pl-PL" sz="2000" dirty="0" smtClean="0">
                <a:latin typeface="+mn-lt"/>
              </a:rPr>
              <a:t>Kryterium nie dotyczy jednostek sektora finansów publicznych. </a:t>
            </a:r>
            <a:r>
              <a:rPr lang="pl-PL" sz="2000" dirty="0"/>
              <a:t> </a:t>
            </a:r>
          </a:p>
          <a:p>
            <a:endParaRPr lang="pl-PL" sz="2000" b="1" dirty="0" smtClean="0">
              <a:latin typeface="+mn-lt"/>
            </a:endParaRPr>
          </a:p>
        </p:txBody>
      </p:sp>
    </p:spTree>
    <p:extLst>
      <p:ext uri="{BB962C8B-B14F-4D97-AF65-F5344CB8AC3E}">
        <p14:creationId xmlns:p14="http://schemas.microsoft.com/office/powerpoint/2010/main" val="29236392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0" y="1079729"/>
            <a:ext cx="8926739" cy="6740307"/>
          </a:xfrm>
          <a:prstGeom prst="rect">
            <a:avLst/>
          </a:prstGeom>
          <a:noFill/>
        </p:spPr>
        <p:txBody>
          <a:bodyPr wrap="none" rtlCol="0">
            <a:spAutoFit/>
          </a:bodyPr>
          <a:lstStyle/>
          <a:p>
            <a:pPr lvl="0"/>
            <a:r>
              <a:rPr lang="pl-PL" sz="2400" b="1" u="sng" dirty="0">
                <a:latin typeface="+mn-lt"/>
              </a:rPr>
              <a:t>Kryteria formalne wyboru projektów obowiązujących w PO </a:t>
            </a:r>
            <a:r>
              <a:rPr lang="pl-PL" sz="2400" b="1" u="sng" dirty="0" smtClean="0">
                <a:latin typeface="+mn-lt"/>
              </a:rPr>
              <a:t>WER</a:t>
            </a:r>
            <a:r>
              <a:rPr lang="pl-PL" sz="2400" b="1" u="sng" dirty="0">
                <a:latin typeface="+mn-lt"/>
              </a:rPr>
              <a:t> </a:t>
            </a:r>
            <a:r>
              <a:rPr lang="pl-PL" u="sng" dirty="0" smtClean="0">
                <a:latin typeface="+mn-lt"/>
              </a:rPr>
              <a:t>(c.d.)</a:t>
            </a:r>
            <a:endParaRPr lang="pl-PL" u="sng" dirty="0">
              <a:latin typeface="+mn-lt"/>
            </a:endParaRPr>
          </a:p>
          <a:p>
            <a:endParaRPr lang="pl-PL" sz="2000" b="1" dirty="0" smtClean="0">
              <a:latin typeface="+mn-lt"/>
            </a:endParaRPr>
          </a:p>
          <a:p>
            <a:r>
              <a:rPr lang="pl-PL" sz="2000" b="1" dirty="0" smtClean="0">
                <a:latin typeface="+mn-lt"/>
              </a:rPr>
              <a:t>W </a:t>
            </a:r>
            <a:r>
              <a:rPr lang="pl-PL" sz="2000" b="1" dirty="0">
                <a:latin typeface="+mn-lt"/>
              </a:rPr>
              <a:t>przypadku projektu </a:t>
            </a:r>
            <a:r>
              <a:rPr lang="pl-PL" sz="2000" b="1" dirty="0" smtClean="0">
                <a:latin typeface="+mn-lt"/>
              </a:rPr>
              <a:t>partnerskiego:</a:t>
            </a:r>
          </a:p>
          <a:p>
            <a:pPr algn="just"/>
            <a:r>
              <a:rPr lang="pl-PL" sz="1600" b="1" dirty="0" smtClean="0">
                <a:latin typeface="+mn-lt"/>
              </a:rPr>
              <a:t>a)    </a:t>
            </a:r>
            <a:r>
              <a:rPr lang="pl-PL" sz="1600" dirty="0" smtClean="0">
                <a:latin typeface="+mn-lt"/>
              </a:rPr>
              <a:t>wyboru </a:t>
            </a:r>
            <a:r>
              <a:rPr lang="pl-PL" sz="1600" dirty="0">
                <a:latin typeface="+mn-lt"/>
              </a:rPr>
              <a:t>partnerów spoza sektora finansów publicznych, o których mowa </a:t>
            </a:r>
            <a:r>
              <a:rPr lang="pl-PL" sz="1600" dirty="0" smtClean="0">
                <a:latin typeface="+mn-lt"/>
              </a:rPr>
              <a:t>w </a:t>
            </a:r>
            <a:r>
              <a:rPr lang="pl-PL" sz="1600" dirty="0">
                <a:latin typeface="+mn-lt"/>
              </a:rPr>
              <a:t>art. 33 ust. 2-4 </a:t>
            </a:r>
            <a:r>
              <a:rPr lang="pl-PL" sz="1600" dirty="0" smtClean="0">
                <a:latin typeface="+mn-lt"/>
              </a:rPr>
              <a:t>ustawy </a:t>
            </a:r>
            <a:br>
              <a:rPr lang="pl-PL" sz="1600" dirty="0" smtClean="0">
                <a:latin typeface="+mn-lt"/>
              </a:rPr>
            </a:br>
            <a:r>
              <a:rPr lang="pl-PL" sz="1600" dirty="0" smtClean="0">
                <a:latin typeface="+mn-lt"/>
              </a:rPr>
              <a:t>       wdrożeniowej (</a:t>
            </a:r>
            <a:r>
              <a:rPr lang="pl-PL" sz="1600" dirty="0">
                <a:latin typeface="+mn-lt"/>
              </a:rPr>
              <a:t>dotyczy wyłącznie przypadku wyboru partnera </a:t>
            </a:r>
            <a:r>
              <a:rPr lang="pl-PL" sz="1600" dirty="0" smtClean="0">
                <a:latin typeface="+mn-lt"/>
              </a:rPr>
              <a:t>spoza </a:t>
            </a:r>
            <a:r>
              <a:rPr lang="pl-PL" sz="1600" dirty="0">
                <a:latin typeface="+mn-lt"/>
              </a:rPr>
              <a:t>sektora finansów publicznych </a:t>
            </a:r>
            <a:r>
              <a:rPr lang="pl-PL" sz="1600" dirty="0" smtClean="0">
                <a:latin typeface="+mn-lt"/>
              </a:rPr>
              <a:t/>
            </a:r>
            <a:br>
              <a:rPr lang="pl-PL" sz="1600" dirty="0" smtClean="0">
                <a:latin typeface="+mn-lt"/>
              </a:rPr>
            </a:br>
            <a:r>
              <a:rPr lang="pl-PL" sz="1600" dirty="0" smtClean="0">
                <a:latin typeface="+mn-lt"/>
              </a:rPr>
              <a:t>       przez </a:t>
            </a:r>
            <a:r>
              <a:rPr lang="pl-PL" sz="1600" dirty="0">
                <a:latin typeface="+mn-lt"/>
              </a:rPr>
              <a:t>podmiot, </a:t>
            </a:r>
            <a:r>
              <a:rPr lang="pl-PL" sz="1600" dirty="0" smtClean="0">
                <a:latin typeface="+mn-lt"/>
              </a:rPr>
              <a:t>o </a:t>
            </a:r>
            <a:r>
              <a:rPr lang="pl-PL" sz="1600" dirty="0">
                <a:latin typeface="+mn-lt"/>
              </a:rPr>
              <a:t>którym mowa </a:t>
            </a:r>
            <a:r>
              <a:rPr lang="pl-PL" sz="1600" dirty="0" smtClean="0">
                <a:latin typeface="+mn-lt"/>
              </a:rPr>
              <a:t>w </a:t>
            </a:r>
            <a:r>
              <a:rPr lang="pl-PL" sz="1600" dirty="0">
                <a:latin typeface="+mn-lt"/>
              </a:rPr>
              <a:t>art. 3 ust. 1 ustawy z dnia 29 stycznia 2004 r. </a:t>
            </a:r>
            <a:r>
              <a:rPr lang="pl-PL" sz="1600" dirty="0" smtClean="0">
                <a:latin typeface="+mn-lt"/>
              </a:rPr>
              <a:t/>
            </a:r>
            <a:br>
              <a:rPr lang="pl-PL" sz="1600" dirty="0" smtClean="0">
                <a:latin typeface="+mn-lt"/>
              </a:rPr>
            </a:br>
            <a:r>
              <a:rPr lang="pl-PL" sz="1600" dirty="0" smtClean="0">
                <a:latin typeface="+mn-lt"/>
              </a:rPr>
              <a:t>       – </a:t>
            </a:r>
            <a:r>
              <a:rPr lang="pl-PL" sz="1600" dirty="0">
                <a:latin typeface="+mn-lt"/>
              </a:rPr>
              <a:t>Prawo zamówień publicznych </a:t>
            </a:r>
            <a:r>
              <a:rPr lang="pl-PL" sz="1600" dirty="0" smtClean="0">
                <a:latin typeface="+mn-lt"/>
              </a:rPr>
              <a:t>(</a:t>
            </a:r>
            <a:r>
              <a:rPr lang="pl-PL" sz="1600" dirty="0">
                <a:latin typeface="+mn-lt"/>
              </a:rPr>
              <a:t>Dz. U. z 2013 r. poz. 907, z </a:t>
            </a:r>
            <a:r>
              <a:rPr lang="pl-PL" sz="1600" dirty="0" err="1">
                <a:latin typeface="+mn-lt"/>
              </a:rPr>
              <a:t>późn</a:t>
            </a:r>
            <a:r>
              <a:rPr lang="pl-PL" sz="1600" dirty="0">
                <a:latin typeface="+mn-lt"/>
              </a:rPr>
              <a:t>. zm.), a prawdziwość tej </a:t>
            </a:r>
            <a:r>
              <a:rPr lang="pl-PL" sz="1600" dirty="0" smtClean="0">
                <a:latin typeface="+mn-lt"/>
              </a:rPr>
              <a:t>informacji</a:t>
            </a:r>
            <a:br>
              <a:rPr lang="pl-PL" sz="1600" dirty="0" smtClean="0">
                <a:latin typeface="+mn-lt"/>
              </a:rPr>
            </a:br>
            <a:r>
              <a:rPr lang="pl-PL" sz="1600" dirty="0" smtClean="0">
                <a:latin typeface="+mn-lt"/>
              </a:rPr>
              <a:t>       </a:t>
            </a:r>
            <a:r>
              <a:rPr lang="pl-PL" sz="1600" dirty="0">
                <a:latin typeface="+mn-lt"/>
              </a:rPr>
              <a:t>jest </a:t>
            </a:r>
            <a:r>
              <a:rPr lang="pl-PL" sz="1600" dirty="0" smtClean="0">
                <a:latin typeface="+mn-lt"/>
              </a:rPr>
              <a:t>potwierdzana oświadczeniem wnioskodawcy</a:t>
            </a:r>
          </a:p>
          <a:p>
            <a:endParaRPr lang="pl-PL" sz="800" dirty="0">
              <a:latin typeface="+mn-lt"/>
            </a:endParaRPr>
          </a:p>
          <a:p>
            <a:r>
              <a:rPr lang="pl-PL" sz="1600" dirty="0" smtClean="0">
                <a:latin typeface="+mn-lt"/>
              </a:rPr>
              <a:t>oraz</a:t>
            </a:r>
          </a:p>
          <a:p>
            <a:endParaRPr lang="pl-PL" sz="800" dirty="0">
              <a:latin typeface="+mn-lt"/>
            </a:endParaRPr>
          </a:p>
          <a:p>
            <a:pPr lvl="0"/>
            <a:r>
              <a:rPr lang="pl-PL" sz="1600" b="1" dirty="0" smtClean="0">
                <a:latin typeface="+mn-lt"/>
              </a:rPr>
              <a:t>b)    </a:t>
            </a:r>
            <a:r>
              <a:rPr lang="pl-PL" sz="1600" dirty="0" smtClean="0">
                <a:latin typeface="+mn-lt"/>
              </a:rPr>
              <a:t>braku </a:t>
            </a:r>
            <a:r>
              <a:rPr lang="pl-PL" sz="1600" dirty="0">
                <a:latin typeface="+mn-lt"/>
              </a:rPr>
              <a:t>powiązań, o których mowa w art. 33 ust. 6 </a:t>
            </a:r>
            <a:r>
              <a:rPr lang="pl-PL" sz="1600" dirty="0" smtClean="0">
                <a:latin typeface="+mn-lt"/>
              </a:rPr>
              <a:t>ustawy wdrożeniowej </a:t>
            </a:r>
            <a:r>
              <a:rPr lang="pl-PL" sz="1600" dirty="0">
                <a:latin typeface="+mn-lt"/>
              </a:rPr>
              <a:t>oraz w SZOOP, </a:t>
            </a:r>
            <a:r>
              <a:rPr lang="pl-PL" sz="1600" dirty="0" smtClean="0">
                <a:latin typeface="+mn-lt"/>
              </a:rPr>
              <a:t/>
            </a:r>
            <a:br>
              <a:rPr lang="pl-PL" sz="1600" dirty="0" smtClean="0">
                <a:latin typeface="+mn-lt"/>
              </a:rPr>
            </a:br>
            <a:r>
              <a:rPr lang="pl-PL" sz="1600" dirty="0" smtClean="0">
                <a:latin typeface="+mn-lt"/>
              </a:rPr>
              <a:t>        pomiędzy podmiotami tworzącymi partnerstwo</a:t>
            </a:r>
          </a:p>
          <a:p>
            <a:pPr lvl="0"/>
            <a:endParaRPr lang="pl-PL" sz="800" dirty="0">
              <a:latin typeface="+mn-lt"/>
            </a:endParaRPr>
          </a:p>
          <a:p>
            <a:pPr lvl="0"/>
            <a:r>
              <a:rPr lang="pl-PL" sz="1600" dirty="0" smtClean="0">
                <a:latin typeface="+mn-lt"/>
              </a:rPr>
              <a:t>oraz</a:t>
            </a:r>
          </a:p>
          <a:p>
            <a:pPr lvl="0"/>
            <a:endParaRPr lang="pl-PL" sz="800" dirty="0">
              <a:latin typeface="+mn-lt"/>
            </a:endParaRPr>
          </a:p>
          <a:p>
            <a:r>
              <a:rPr lang="pl-PL" sz="1600" b="1" dirty="0" smtClean="0">
                <a:latin typeface="+mn-lt"/>
              </a:rPr>
              <a:t>c)     </a:t>
            </a:r>
            <a:r>
              <a:rPr lang="pl-PL" sz="1600" dirty="0" smtClean="0">
                <a:latin typeface="+mn-lt"/>
              </a:rPr>
              <a:t>utworzenia </a:t>
            </a:r>
            <a:r>
              <a:rPr lang="pl-PL" sz="1600" dirty="0">
                <a:latin typeface="+mn-lt"/>
              </a:rPr>
              <a:t>albo zainicjowania partnerstwa w terminie zgodnym z SZOOP, </a:t>
            </a:r>
            <a:r>
              <a:rPr lang="pl-PL" sz="1600" dirty="0" smtClean="0">
                <a:latin typeface="+mn-lt"/>
              </a:rPr>
              <a:t>tj</a:t>
            </a:r>
            <a:r>
              <a:rPr lang="pl-PL" sz="1600" dirty="0">
                <a:latin typeface="+mn-lt"/>
              </a:rPr>
              <a:t>. przed </a:t>
            </a:r>
            <a:r>
              <a:rPr lang="pl-PL" sz="1600" dirty="0" smtClean="0">
                <a:latin typeface="+mn-lt"/>
              </a:rPr>
              <a:t>złożeniem</a:t>
            </a:r>
            <a:br>
              <a:rPr lang="pl-PL" sz="1600" dirty="0" smtClean="0">
                <a:latin typeface="+mn-lt"/>
              </a:rPr>
            </a:br>
            <a:r>
              <a:rPr lang="pl-PL" sz="1600" dirty="0" smtClean="0">
                <a:latin typeface="+mn-lt"/>
              </a:rPr>
              <a:t>        wniosku </a:t>
            </a:r>
            <a:r>
              <a:rPr lang="pl-PL" sz="1600" dirty="0">
                <a:latin typeface="+mn-lt"/>
              </a:rPr>
              <a:t>o dofinansowanie albo przed rozpoczęciem realizacji projektu, </a:t>
            </a:r>
            <a:br>
              <a:rPr lang="pl-PL" sz="1600" dirty="0">
                <a:latin typeface="+mn-lt"/>
              </a:rPr>
            </a:br>
            <a:r>
              <a:rPr lang="pl-PL" sz="1600" dirty="0">
                <a:latin typeface="+mn-lt"/>
              </a:rPr>
              <a:t> </a:t>
            </a:r>
            <a:r>
              <a:rPr lang="pl-PL" sz="1600" dirty="0" smtClean="0">
                <a:latin typeface="+mn-lt"/>
              </a:rPr>
              <a:t>       o</a:t>
            </a:r>
            <a:r>
              <a:rPr lang="pl-PL" sz="1600" dirty="0">
                <a:latin typeface="+mn-lt"/>
              </a:rPr>
              <a:t> ile data ta jest wcześniejsza od daty złożenia wniosku o dofinansowanie</a:t>
            </a:r>
            <a:r>
              <a:rPr lang="pl-PL" sz="1600" dirty="0" smtClean="0">
                <a:latin typeface="+mn-lt"/>
              </a:rPr>
              <a:t>.</a:t>
            </a:r>
          </a:p>
          <a:p>
            <a:endParaRPr lang="pl-PL" sz="1600" dirty="0">
              <a:latin typeface="+mn-lt"/>
            </a:endParaRPr>
          </a:p>
          <a:p>
            <a:r>
              <a:rPr lang="pl-PL" sz="1600" b="1" dirty="0">
                <a:solidFill>
                  <a:srgbClr val="FF0000"/>
                </a:solidFill>
                <a:latin typeface="+mn-lt"/>
              </a:rPr>
              <a:t>UWAGA! </a:t>
            </a:r>
            <a:r>
              <a:rPr lang="pl-PL" sz="1600" dirty="0">
                <a:latin typeface="+mn-lt"/>
              </a:rPr>
              <a:t>Niepodanie – w przypadku projektu partnerskiego, w pkt. 4.5 wniosku o dofinansowanie </a:t>
            </a:r>
            <a:r>
              <a:rPr lang="pl-PL" sz="1600" dirty="0" smtClean="0">
                <a:latin typeface="+mn-lt"/>
              </a:rPr>
              <a:t/>
            </a:r>
            <a:br>
              <a:rPr lang="pl-PL" sz="1600" dirty="0" smtClean="0">
                <a:latin typeface="+mn-lt"/>
              </a:rPr>
            </a:br>
            <a:r>
              <a:rPr lang="pl-PL" sz="1600" dirty="0" smtClean="0">
                <a:latin typeface="+mn-lt"/>
              </a:rPr>
              <a:t>                informacji </a:t>
            </a:r>
            <a:r>
              <a:rPr lang="pl-PL" sz="1600" dirty="0">
                <a:latin typeface="+mn-lt"/>
              </a:rPr>
              <a:t>w powyższym zakresie skutkuje niespełnieniem kryterium i odrzuceniem </a:t>
            </a:r>
            <a:r>
              <a:rPr lang="pl-PL" sz="1600" dirty="0" smtClean="0">
                <a:latin typeface="+mn-lt"/>
              </a:rPr>
              <a:t/>
            </a:r>
            <a:br>
              <a:rPr lang="pl-PL" sz="1600" dirty="0" smtClean="0">
                <a:latin typeface="+mn-lt"/>
              </a:rPr>
            </a:br>
            <a:r>
              <a:rPr lang="pl-PL" sz="1600" dirty="0" smtClean="0">
                <a:latin typeface="+mn-lt"/>
              </a:rPr>
              <a:t>                wniosku na </a:t>
            </a:r>
            <a:r>
              <a:rPr lang="pl-PL" sz="1600" dirty="0">
                <a:latin typeface="+mn-lt"/>
              </a:rPr>
              <a:t>etapie oceny formalnej.</a:t>
            </a:r>
          </a:p>
          <a:p>
            <a:pPr lvl="0"/>
            <a:endParaRPr lang="pl-PL" sz="1600" dirty="0" smtClean="0">
              <a:latin typeface="+mn-lt"/>
            </a:endParaRPr>
          </a:p>
          <a:p>
            <a:pPr marL="342900" lvl="0" indent="-342900">
              <a:buFontTx/>
              <a:buAutoNum type="alphaLcParenR"/>
            </a:pPr>
            <a:endParaRPr lang="pl-PL" sz="1600" dirty="0"/>
          </a:p>
          <a:p>
            <a:pPr marL="342900" indent="-342900">
              <a:buAutoNum type="alphaLcParenR"/>
            </a:pPr>
            <a:endParaRPr lang="pl-PL" sz="1600" dirty="0" smtClean="0">
              <a:latin typeface="+mn-lt"/>
            </a:endParaRPr>
          </a:p>
          <a:p>
            <a:pPr marL="342900" indent="-342900">
              <a:buAutoNum type="alphaLcParenR"/>
            </a:pPr>
            <a:endParaRPr lang="pl-PL" sz="1600" dirty="0" smtClean="0">
              <a:latin typeface="+mn-lt"/>
            </a:endParaRPr>
          </a:p>
        </p:txBody>
      </p:sp>
    </p:spTree>
    <p:extLst>
      <p:ext uri="{BB962C8B-B14F-4D97-AF65-F5344CB8AC3E}">
        <p14:creationId xmlns:p14="http://schemas.microsoft.com/office/powerpoint/2010/main" val="36065746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0" y="1079729"/>
            <a:ext cx="530915" cy="1077218"/>
          </a:xfrm>
          <a:prstGeom prst="rect">
            <a:avLst/>
          </a:prstGeom>
          <a:noFill/>
        </p:spPr>
        <p:txBody>
          <a:bodyPr wrap="none" rtlCol="0">
            <a:spAutoFit/>
          </a:bodyPr>
          <a:lstStyle/>
          <a:p>
            <a:pPr lvl="0"/>
            <a:endParaRPr lang="pl-PL" sz="1600" dirty="0" smtClean="0">
              <a:latin typeface="+mn-lt"/>
            </a:endParaRPr>
          </a:p>
          <a:p>
            <a:pPr marL="342900" lvl="0" indent="-342900">
              <a:buFontTx/>
              <a:buAutoNum type="alphaLcParenR"/>
            </a:pPr>
            <a:endParaRPr lang="pl-PL" sz="1600" dirty="0"/>
          </a:p>
          <a:p>
            <a:pPr marL="342900" indent="-342900">
              <a:buAutoNum type="alphaLcParenR"/>
            </a:pPr>
            <a:endParaRPr lang="pl-PL" sz="1600" dirty="0" smtClean="0">
              <a:latin typeface="+mn-lt"/>
            </a:endParaRPr>
          </a:p>
          <a:p>
            <a:pPr marL="342900" indent="-342900">
              <a:buAutoNum type="alphaLcParenR"/>
            </a:pPr>
            <a:endParaRPr lang="pl-PL" sz="1600" dirty="0" smtClean="0">
              <a:latin typeface="+mn-lt"/>
            </a:endParaRPr>
          </a:p>
        </p:txBody>
      </p:sp>
      <p:sp>
        <p:nvSpPr>
          <p:cNvPr id="6" name="Prostokąt 5"/>
          <p:cNvSpPr/>
          <p:nvPr/>
        </p:nvSpPr>
        <p:spPr>
          <a:xfrm>
            <a:off x="2665602" y="3359743"/>
            <a:ext cx="3540713" cy="584775"/>
          </a:xfrm>
          <a:prstGeom prst="rect">
            <a:avLst/>
          </a:prstGeom>
        </p:spPr>
        <p:txBody>
          <a:bodyPr wrap="none">
            <a:spAutoFit/>
          </a:bodyPr>
          <a:lstStyle/>
          <a:p>
            <a:pPr algn="ctr"/>
            <a:r>
              <a:rPr lang="pl-PL" sz="3200" b="1" dirty="0">
                <a:latin typeface="+mn-lt"/>
              </a:rPr>
              <a:t>Kryteria premiujące</a:t>
            </a:r>
          </a:p>
        </p:txBody>
      </p:sp>
    </p:spTree>
    <p:extLst>
      <p:ext uri="{BB962C8B-B14F-4D97-AF65-F5344CB8AC3E}">
        <p14:creationId xmlns:p14="http://schemas.microsoft.com/office/powerpoint/2010/main" val="31727138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smtClean="0">
                <a:latin typeface="+mn-lt"/>
              </a:rPr>
              <a:t>Kryteria premiujące</a:t>
            </a:r>
          </a:p>
          <a:p>
            <a:endParaRPr lang="pl-PL" sz="2000" dirty="0" smtClean="0">
              <a:latin typeface="+mn-lt"/>
            </a:endParaRPr>
          </a:p>
          <a:p>
            <a:pPr lvl="0"/>
            <a:endParaRPr lang="pl-PL" sz="2000" b="1" dirty="0" smtClean="0">
              <a:latin typeface="+mn-lt"/>
            </a:endParaRPr>
          </a:p>
          <a:p>
            <a:pPr lvl="0" algn="just"/>
            <a:r>
              <a:rPr lang="pl-PL" sz="2000" b="1" dirty="0" smtClean="0">
                <a:latin typeface="+mn-lt"/>
              </a:rPr>
              <a:t>5 </a:t>
            </a:r>
            <a:r>
              <a:rPr lang="pl-PL" sz="2000" b="1" dirty="0">
                <a:latin typeface="+mn-lt"/>
              </a:rPr>
              <a:t>punktów podczas oceny merytorycznej wniosku</a:t>
            </a:r>
            <a:r>
              <a:rPr lang="pl-PL" sz="2000" dirty="0">
                <a:latin typeface="+mn-lt"/>
              </a:rPr>
              <a:t>, jeżeli wskaże we wniosku, </a:t>
            </a:r>
            <a:r>
              <a:rPr lang="pl-PL" sz="2000" dirty="0" smtClean="0">
                <a:latin typeface="+mn-lt"/>
              </a:rPr>
              <a:t/>
            </a:r>
            <a:br>
              <a:rPr lang="pl-PL" sz="2000" dirty="0" smtClean="0">
                <a:latin typeface="+mn-lt"/>
              </a:rPr>
            </a:br>
            <a:r>
              <a:rPr lang="pl-PL" sz="2000" dirty="0" smtClean="0">
                <a:latin typeface="+mn-lt"/>
              </a:rPr>
              <a:t>że </a:t>
            </a:r>
            <a:r>
              <a:rPr lang="pl-PL" sz="2000" dirty="0">
                <a:latin typeface="+mn-lt"/>
              </a:rPr>
              <a:t>uczestnikami projektu są osoby młode z obszaru województwa dolnośląskiego, w tym niepełnosprawne, w wieku </a:t>
            </a:r>
            <a:r>
              <a:rPr lang="pl-PL" sz="2000" b="1" dirty="0">
                <a:latin typeface="+mn-lt"/>
              </a:rPr>
              <a:t>15-24 lata</a:t>
            </a:r>
            <a:r>
              <a:rPr lang="pl-PL" sz="2000" dirty="0">
                <a:latin typeface="+mn-lt"/>
              </a:rPr>
              <a:t> bez pracy, które nie uczestniczą w kształceniu i szkoleniu – tzw. młodzież NEET, w tym w szczególności osoby niezarejestrowane w urzędach pracy, z wyłączeniem grupy określonej w SZOOP dla trybu konkursowego w Działaniu 1.3 / Poddziałaniu nr </a:t>
            </a:r>
            <a:r>
              <a:rPr lang="pl-PL" sz="2000" dirty="0" smtClean="0">
                <a:latin typeface="+mn-lt"/>
              </a:rPr>
              <a:t>1.3.1.</a:t>
            </a:r>
            <a:endParaRPr lang="pl-PL" sz="2000" dirty="0">
              <a:latin typeface="+mn-lt"/>
            </a:endParaRPr>
          </a:p>
        </p:txBody>
      </p:sp>
    </p:spTree>
    <p:extLst>
      <p:ext uri="{BB962C8B-B14F-4D97-AF65-F5344CB8AC3E}">
        <p14:creationId xmlns:p14="http://schemas.microsoft.com/office/powerpoint/2010/main" val="38937984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smtClean="0">
                <a:latin typeface="+mn-lt"/>
              </a:rPr>
              <a:t>Kryteria premiujące </a:t>
            </a:r>
            <a:r>
              <a:rPr lang="pl-PL" u="sng" dirty="0" smtClean="0">
                <a:latin typeface="+mn-lt"/>
              </a:rPr>
              <a:t>(c.d.)</a:t>
            </a:r>
          </a:p>
          <a:p>
            <a:endParaRPr lang="pl-PL" sz="2000" dirty="0" smtClean="0">
              <a:latin typeface="+mn-lt"/>
            </a:endParaRPr>
          </a:p>
          <a:p>
            <a:pPr lvl="0"/>
            <a:endParaRPr lang="pl-PL" sz="2000" b="1" dirty="0" smtClean="0">
              <a:latin typeface="+mn-lt"/>
            </a:endParaRPr>
          </a:p>
          <a:p>
            <a:pPr lvl="0" algn="just"/>
            <a:r>
              <a:rPr lang="pl-PL" sz="2000" b="1" dirty="0" smtClean="0">
                <a:latin typeface="+mn-lt"/>
              </a:rPr>
              <a:t>5 </a:t>
            </a:r>
            <a:r>
              <a:rPr lang="pl-PL" sz="2000" b="1" dirty="0">
                <a:latin typeface="+mn-lt"/>
              </a:rPr>
              <a:t>punktów podczas oceny merytorycznej wniosku</a:t>
            </a:r>
            <a:r>
              <a:rPr lang="pl-PL" sz="2000" dirty="0">
                <a:latin typeface="+mn-lt"/>
              </a:rPr>
              <a:t>, jeżeli wskaże we wniosku, </a:t>
            </a:r>
            <a:r>
              <a:rPr lang="pl-PL" sz="2000" dirty="0" smtClean="0">
                <a:latin typeface="+mn-lt"/>
              </a:rPr>
              <a:t/>
            </a:r>
            <a:br>
              <a:rPr lang="pl-PL" sz="2000" dirty="0" smtClean="0">
                <a:latin typeface="+mn-lt"/>
              </a:rPr>
            </a:br>
            <a:r>
              <a:rPr lang="pl-PL" sz="2000" dirty="0" smtClean="0">
                <a:latin typeface="+mn-lt"/>
              </a:rPr>
              <a:t>że </a:t>
            </a:r>
            <a:r>
              <a:rPr lang="pl-PL" sz="2000" dirty="0">
                <a:latin typeface="+mn-lt"/>
              </a:rPr>
              <a:t>projekt jest skierowany do osób młodych, w tym założy </a:t>
            </a:r>
            <a:r>
              <a:rPr lang="pl-PL" sz="2000" b="1" dirty="0">
                <a:latin typeface="+mn-lt"/>
              </a:rPr>
              <a:t>13 % udział osób niepełnosprawnych</a:t>
            </a:r>
            <a:r>
              <a:rPr lang="pl-PL" sz="2000" dirty="0">
                <a:latin typeface="+mn-lt"/>
              </a:rPr>
              <a:t> w stosunku do ogólnej liczby osób objętych wsparciem w ramach projektu. Działania projektowe powinny być dostosowane do specyficznych potrzeb osób niepełnosprawnych, np. poprzez zaangażowanie trenerów pracy, asystentów osób niepełnosprawnych oraz realizację indywidualnych planów wsparcia, uwzględniających poprawę wizerunku osób niepełnosprawnych na rynku </a:t>
            </a:r>
            <a:r>
              <a:rPr lang="pl-PL" sz="2000" dirty="0" smtClean="0">
                <a:latin typeface="+mn-lt"/>
              </a:rPr>
              <a:t>pracy.</a:t>
            </a:r>
            <a:endParaRPr lang="pl-PL" sz="2000" dirty="0">
              <a:latin typeface="+mn-lt"/>
            </a:endParaRPr>
          </a:p>
          <a:p>
            <a:endParaRPr lang="pl-PL" sz="2000" dirty="0" smtClean="0">
              <a:latin typeface="+mn-lt"/>
            </a:endParaRPr>
          </a:p>
          <a:p>
            <a:endParaRPr lang="pl-PL" sz="2000" dirty="0" smtClean="0">
              <a:latin typeface="+mn-lt"/>
            </a:endParaRPr>
          </a:p>
        </p:txBody>
      </p:sp>
    </p:spTree>
    <p:extLst>
      <p:ext uri="{BB962C8B-B14F-4D97-AF65-F5344CB8AC3E}">
        <p14:creationId xmlns:p14="http://schemas.microsoft.com/office/powerpoint/2010/main" val="23425973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smtClean="0">
                <a:latin typeface="+mn-lt"/>
              </a:rPr>
              <a:t>Kryteria premiujące </a:t>
            </a:r>
            <a:r>
              <a:rPr lang="pl-PL" u="sng" dirty="0" smtClean="0">
                <a:latin typeface="+mn-lt"/>
              </a:rPr>
              <a:t>(c.d.)</a:t>
            </a:r>
          </a:p>
          <a:p>
            <a:endParaRPr lang="pl-PL" sz="2000" dirty="0" smtClean="0">
              <a:latin typeface="+mn-lt"/>
            </a:endParaRPr>
          </a:p>
          <a:p>
            <a:pPr lvl="0"/>
            <a:endParaRPr lang="pl-PL" sz="2000" b="1" dirty="0" smtClean="0">
              <a:latin typeface="+mn-lt"/>
            </a:endParaRPr>
          </a:p>
          <a:p>
            <a:pPr lvl="0" algn="just"/>
            <a:r>
              <a:rPr lang="pl-PL" sz="2000" b="1" dirty="0" smtClean="0">
                <a:latin typeface="+mn-lt"/>
              </a:rPr>
              <a:t>5 </a:t>
            </a:r>
            <a:r>
              <a:rPr lang="pl-PL" sz="2000" b="1" dirty="0">
                <a:latin typeface="+mn-lt"/>
              </a:rPr>
              <a:t>punktów podczas oceny merytorycznej wniosku</a:t>
            </a:r>
            <a:r>
              <a:rPr lang="pl-PL" sz="2000" dirty="0">
                <a:latin typeface="+mn-lt"/>
              </a:rPr>
              <a:t>, </a:t>
            </a:r>
            <a:r>
              <a:rPr lang="pl-PL" sz="2000" dirty="0" smtClean="0">
                <a:latin typeface="+mn-lt"/>
              </a:rPr>
              <a:t>jeżeli projekt będzie realizowany w partnerstwie z podmiotem / instytucją z obszaru województwa dolnośląskiego, najlepiej właściwą terytorialnie dla danej gminy / danego powiatu, wykonującym / wykonującą zadania co najmniej w obszarze merytorycznym, którego dotyczy projekt, tj. projektodawca i / lub partner posiadają doświadczenie w obszarze działalności na rzecz młodzieży w danej gminie / danym powiecie, w tym w zakresie aktywizacji społeczno - zawodowej. Podmioty tworzące partnerstwo wnoszą do projektu zasoby ludzkie, organizacyjne, techniczne lub finansowe, na warunkach określonych w porozumieniu albo umowie o partnerstwie (zgodnie z art. 33. ust. 1 ustawy z dnia 11 lipca 2014 r. o zasadach realizacji programów w zakresie polityki spójności finansowanych w perspektywie finansowej 2014-2020).</a:t>
            </a:r>
          </a:p>
          <a:p>
            <a:endParaRPr lang="pl-PL" sz="2000" dirty="0" smtClean="0">
              <a:latin typeface="+mn-lt"/>
            </a:endParaRPr>
          </a:p>
          <a:p>
            <a:endParaRPr lang="pl-PL" sz="2000" dirty="0" smtClean="0">
              <a:latin typeface="+mn-lt"/>
            </a:endParaRPr>
          </a:p>
        </p:txBody>
      </p:sp>
    </p:spTree>
    <p:extLst>
      <p:ext uri="{BB962C8B-B14F-4D97-AF65-F5344CB8AC3E}">
        <p14:creationId xmlns:p14="http://schemas.microsoft.com/office/powerpoint/2010/main" val="23425973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odtytuł 13"/>
          <p:cNvSpPr>
            <a:spLocks noGrp="1"/>
          </p:cNvSpPr>
          <p:nvPr>
            <p:ph type="subTitle" idx="1"/>
          </p:nvPr>
        </p:nvSpPr>
        <p:spPr>
          <a:xfrm>
            <a:off x="390525" y="974431"/>
            <a:ext cx="8334375" cy="5595045"/>
          </a:xfrm>
        </p:spPr>
        <p:txBody>
          <a:bodyPr/>
          <a:lstStyle/>
          <a:p>
            <a:endParaRPr lang="pl-PL" sz="1800" dirty="0" smtClean="0"/>
          </a:p>
          <a:p>
            <a:pPr lvl="0">
              <a:lnSpc>
                <a:spcPct val="100000"/>
              </a:lnSpc>
              <a:spcBef>
                <a:spcPct val="0"/>
              </a:spcBef>
            </a:pPr>
            <a:endParaRPr lang="pl-PL" altLang="pl-PL" sz="2800" b="1" dirty="0" smtClean="0">
              <a:solidFill>
                <a:prstClr val="black"/>
              </a:solidFill>
              <a:latin typeface="Calibri (Tekst podstawowy)"/>
            </a:endParaRPr>
          </a:p>
          <a:p>
            <a:pPr lvl="0">
              <a:lnSpc>
                <a:spcPct val="100000"/>
              </a:lnSpc>
              <a:spcBef>
                <a:spcPct val="0"/>
              </a:spcBef>
            </a:pPr>
            <a:endParaRPr lang="pl-PL" altLang="pl-PL" sz="2800" b="1" dirty="0">
              <a:solidFill>
                <a:prstClr val="black"/>
              </a:solidFill>
              <a:latin typeface="Calibri (Tekst podstawowy)"/>
            </a:endParaRPr>
          </a:p>
          <a:p>
            <a:pPr lvl="0">
              <a:lnSpc>
                <a:spcPct val="100000"/>
              </a:lnSpc>
              <a:spcBef>
                <a:spcPct val="0"/>
              </a:spcBef>
            </a:pPr>
            <a:endParaRPr lang="pl-PL" altLang="pl-PL" sz="2800" b="1" dirty="0" smtClean="0">
              <a:solidFill>
                <a:prstClr val="black"/>
              </a:solidFill>
              <a:latin typeface="Calibri (Tekst podstawowy)"/>
            </a:endParaRPr>
          </a:p>
          <a:p>
            <a:pPr lvl="0">
              <a:lnSpc>
                <a:spcPct val="100000"/>
              </a:lnSpc>
              <a:spcBef>
                <a:spcPct val="0"/>
              </a:spcBef>
            </a:pPr>
            <a:endParaRPr lang="pl-PL" altLang="pl-PL" sz="2800" b="1" dirty="0">
              <a:solidFill>
                <a:prstClr val="black"/>
              </a:solidFill>
              <a:latin typeface="Calibri (Tekst podstawowy)"/>
            </a:endParaRPr>
          </a:p>
          <a:p>
            <a:pPr lvl="0">
              <a:lnSpc>
                <a:spcPct val="100000"/>
              </a:lnSpc>
              <a:spcBef>
                <a:spcPct val="0"/>
              </a:spcBef>
            </a:pPr>
            <a:r>
              <a:rPr lang="pl-PL" altLang="pl-PL" sz="2800" b="1" dirty="0" smtClean="0">
                <a:solidFill>
                  <a:prstClr val="black"/>
                </a:solidFill>
                <a:latin typeface="Calibri (Tekst podstawowy)"/>
              </a:rPr>
              <a:t>Ogólne informacje dotyczące konkursu</a:t>
            </a:r>
            <a:endParaRPr lang="pl-PL" altLang="pl-PL" sz="2800" b="1" dirty="0">
              <a:solidFill>
                <a:prstClr val="black"/>
              </a:solidFill>
              <a:latin typeface="Calibri (Tekst podstawowy)"/>
            </a:endParaRPr>
          </a:p>
        </p:txBody>
      </p:sp>
    </p:spTree>
    <p:extLst>
      <p:ext uri="{BB962C8B-B14F-4D97-AF65-F5344CB8AC3E}">
        <p14:creationId xmlns:p14="http://schemas.microsoft.com/office/powerpoint/2010/main" val="2230975276"/>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smtClean="0">
                <a:latin typeface="+mn-lt"/>
              </a:rPr>
              <a:t>Kryteria premiujące </a:t>
            </a:r>
            <a:r>
              <a:rPr lang="pl-PL" u="sng" dirty="0" smtClean="0">
                <a:latin typeface="+mn-lt"/>
              </a:rPr>
              <a:t>(c.d.)</a:t>
            </a:r>
          </a:p>
          <a:p>
            <a:endParaRPr lang="pl-PL" sz="2000" dirty="0" smtClean="0">
              <a:latin typeface="+mn-lt"/>
            </a:endParaRPr>
          </a:p>
          <a:p>
            <a:pPr lvl="0"/>
            <a:endParaRPr lang="pl-PL" sz="2000" b="1" dirty="0" smtClean="0">
              <a:latin typeface="+mn-lt"/>
            </a:endParaRPr>
          </a:p>
          <a:p>
            <a:pPr lvl="0" algn="just"/>
            <a:r>
              <a:rPr lang="pl-PL" sz="2000" b="1" dirty="0" smtClean="0">
                <a:latin typeface="+mn-lt"/>
              </a:rPr>
              <a:t>5 </a:t>
            </a:r>
            <a:r>
              <a:rPr lang="pl-PL" sz="2000" b="1" dirty="0">
                <a:latin typeface="+mn-lt"/>
              </a:rPr>
              <a:t>punktów podczas oceny merytorycznej wniosku</a:t>
            </a:r>
            <a:r>
              <a:rPr lang="pl-PL" sz="2000" dirty="0">
                <a:latin typeface="+mn-lt"/>
              </a:rPr>
              <a:t>, </a:t>
            </a:r>
            <a:r>
              <a:rPr lang="pl-PL" sz="2000" dirty="0" smtClean="0">
                <a:latin typeface="+mn-lt"/>
              </a:rPr>
              <a:t>jeżeli projekt będzie realizowany projekt uwzględnia współpracę lub partnerstwo z pracodawcami, </a:t>
            </a:r>
            <a:br>
              <a:rPr lang="pl-PL" sz="2000" dirty="0" smtClean="0">
                <a:latin typeface="+mn-lt"/>
              </a:rPr>
            </a:br>
            <a:r>
              <a:rPr lang="pl-PL" sz="2000" dirty="0" smtClean="0">
                <a:latin typeface="+mn-lt"/>
              </a:rPr>
              <a:t>a efektem współpracy lub partnerstwa powinno być wyposażenie młodych osób w kwalifikacje zawodowe podnoszące zdolności do zatrudnienia (szkolenia, przygotowanie zawodowe dorosłych, staże), w zakresie zgodnym z oczekiwaniami pracodawców i dopasowaniem do potrzeb lokalnego rynku pracy i zatrudnienie danego odsetka uczestników projektu u tych pracodawców po zakończeniu udziału w projekcie przez okres minimum 6 miesięcy. W przypadku projektów skierowanych do absolwentów szkół i uczelni wyższych, projekt uwzględnia zbadanie potencjału, braków oraz specyficznych potrzeb absolwentów w celu dopasowania oferty wsparcia i podniesienia zdolności do zatrudnienia lub podjęcia zatrudnienia przez absolwentów.</a:t>
            </a:r>
          </a:p>
          <a:p>
            <a:pPr lvl="0" algn="just"/>
            <a:endParaRPr lang="pl-PL" sz="2000" dirty="0" smtClean="0">
              <a:latin typeface="+mn-lt"/>
            </a:endParaRPr>
          </a:p>
          <a:p>
            <a:endParaRPr lang="pl-PL" sz="2000" dirty="0" smtClean="0">
              <a:latin typeface="+mn-lt"/>
            </a:endParaRPr>
          </a:p>
          <a:p>
            <a:endParaRPr lang="pl-PL" sz="2000" dirty="0" smtClean="0">
              <a:latin typeface="+mn-lt"/>
            </a:endParaRPr>
          </a:p>
        </p:txBody>
      </p:sp>
    </p:spTree>
    <p:extLst>
      <p:ext uri="{BB962C8B-B14F-4D97-AF65-F5344CB8AC3E}">
        <p14:creationId xmlns:p14="http://schemas.microsoft.com/office/powerpoint/2010/main" val="234259734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smtClean="0">
                <a:latin typeface="+mn-lt"/>
              </a:rPr>
              <a:t>Kryteria premiujące </a:t>
            </a:r>
            <a:r>
              <a:rPr lang="pl-PL" u="sng" dirty="0" smtClean="0">
                <a:latin typeface="+mn-lt"/>
              </a:rPr>
              <a:t>(c.d.)</a:t>
            </a:r>
          </a:p>
          <a:p>
            <a:endParaRPr lang="pl-PL" sz="2000" dirty="0" smtClean="0">
              <a:latin typeface="+mn-lt"/>
            </a:endParaRPr>
          </a:p>
          <a:p>
            <a:endParaRPr lang="pl-PL" sz="2000" b="1" dirty="0" smtClean="0">
              <a:latin typeface="+mn-lt"/>
            </a:endParaRPr>
          </a:p>
          <a:p>
            <a:pPr algn="just"/>
            <a:r>
              <a:rPr lang="pl-PL" sz="2000" b="1" dirty="0" smtClean="0">
                <a:latin typeface="+mn-lt"/>
              </a:rPr>
              <a:t>5 </a:t>
            </a:r>
            <a:r>
              <a:rPr lang="pl-PL" sz="2000" b="1" dirty="0">
                <a:latin typeface="+mn-lt"/>
              </a:rPr>
              <a:t>punktów podczas oceny merytorycznej wniosku</a:t>
            </a:r>
            <a:r>
              <a:rPr lang="pl-PL" sz="2000" dirty="0">
                <a:latin typeface="+mn-lt"/>
              </a:rPr>
              <a:t>, jeżeli wskaże we wniosku, </a:t>
            </a:r>
            <a:r>
              <a:rPr lang="pl-PL" sz="2000" dirty="0" smtClean="0">
                <a:latin typeface="+mn-lt"/>
              </a:rPr>
              <a:t/>
            </a:r>
            <a:br>
              <a:rPr lang="pl-PL" sz="2000" dirty="0" smtClean="0">
                <a:latin typeface="+mn-lt"/>
              </a:rPr>
            </a:br>
            <a:r>
              <a:rPr lang="pl-PL" sz="2000" dirty="0" smtClean="0">
                <a:latin typeface="+mn-lt"/>
              </a:rPr>
              <a:t>że </a:t>
            </a:r>
            <a:r>
              <a:rPr lang="pl-PL" sz="2000" dirty="0">
                <a:latin typeface="+mn-lt"/>
              </a:rPr>
              <a:t>projekt jest skierowany do osób młodych, w tym założy </a:t>
            </a:r>
            <a:r>
              <a:rPr lang="pl-PL" sz="2000" b="1" dirty="0">
                <a:latin typeface="+mn-lt"/>
              </a:rPr>
              <a:t>7% udział osób długotrwale bezrobotnych</a:t>
            </a:r>
            <a:r>
              <a:rPr lang="pl-PL" sz="2000" dirty="0">
                <a:latin typeface="+mn-lt"/>
              </a:rPr>
              <a:t> w stosunku do ogólnej liczby osób objętych wsparciem w ramach </a:t>
            </a:r>
            <a:r>
              <a:rPr lang="pl-PL" sz="2000" dirty="0" smtClean="0">
                <a:latin typeface="+mn-lt"/>
              </a:rPr>
              <a:t>projektu.</a:t>
            </a:r>
          </a:p>
          <a:p>
            <a:endParaRPr lang="pl-PL" sz="2000" dirty="0" smtClean="0">
              <a:latin typeface="+mn-lt"/>
            </a:endParaRPr>
          </a:p>
        </p:txBody>
      </p:sp>
    </p:spTree>
    <p:extLst>
      <p:ext uri="{BB962C8B-B14F-4D97-AF65-F5344CB8AC3E}">
        <p14:creationId xmlns:p14="http://schemas.microsoft.com/office/powerpoint/2010/main" val="6195051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smtClean="0">
                <a:latin typeface="+mn-lt"/>
              </a:rPr>
              <a:t>Kryteria premiujące </a:t>
            </a:r>
            <a:r>
              <a:rPr lang="pl-PL" u="sng" dirty="0" smtClean="0">
                <a:latin typeface="+mn-lt"/>
              </a:rPr>
              <a:t>(c.d.)</a:t>
            </a:r>
          </a:p>
          <a:p>
            <a:endParaRPr lang="pl-PL" sz="2000" dirty="0" smtClean="0">
              <a:latin typeface="+mn-lt"/>
            </a:endParaRPr>
          </a:p>
          <a:p>
            <a:endParaRPr lang="pl-PL" sz="2000" b="1" dirty="0" smtClean="0"/>
          </a:p>
          <a:p>
            <a:pPr algn="just"/>
            <a:r>
              <a:rPr lang="pl-PL" sz="2000" b="1" dirty="0" smtClean="0">
                <a:latin typeface="+mn-lt"/>
              </a:rPr>
              <a:t>2 </a:t>
            </a:r>
            <a:r>
              <a:rPr lang="pl-PL" sz="2000" b="1" dirty="0">
                <a:latin typeface="+mn-lt"/>
              </a:rPr>
              <a:t>punkty podczas oceny merytorycznej wniosku</a:t>
            </a:r>
            <a:r>
              <a:rPr lang="pl-PL" sz="2000" dirty="0">
                <a:latin typeface="+mn-lt"/>
              </a:rPr>
              <a:t>, jeżeli wskaże we wniosku, </a:t>
            </a:r>
            <a:r>
              <a:rPr lang="pl-PL" sz="2000" dirty="0" smtClean="0">
                <a:latin typeface="+mn-lt"/>
              </a:rPr>
              <a:t/>
            </a:r>
            <a:br>
              <a:rPr lang="pl-PL" sz="2000" dirty="0" smtClean="0">
                <a:latin typeface="+mn-lt"/>
              </a:rPr>
            </a:br>
            <a:r>
              <a:rPr lang="pl-PL" sz="2000" dirty="0" smtClean="0">
                <a:latin typeface="+mn-lt"/>
              </a:rPr>
              <a:t>że </a:t>
            </a:r>
            <a:r>
              <a:rPr lang="pl-PL" sz="2000" dirty="0">
                <a:latin typeface="+mn-lt"/>
              </a:rPr>
              <a:t>projekt uwzględnia zróżnicowanie terytorialne problemów rynku pracy, w tym odzwierciedla większą intensyfikację wsparcia kierowaną na obszary wiejskie poprzez objęcie wsparciem </a:t>
            </a:r>
            <a:r>
              <a:rPr lang="pl-PL" sz="2000" b="1" dirty="0">
                <a:latin typeface="+mn-lt"/>
              </a:rPr>
              <a:t>co najmniej 40% uczestników, którzy  zamieszkują</a:t>
            </a:r>
            <a:r>
              <a:rPr lang="pl-PL" sz="2000" dirty="0">
                <a:latin typeface="+mn-lt"/>
              </a:rPr>
              <a:t> (w rozumieniu przepisów Kodeksu Cywilnego) </a:t>
            </a:r>
            <a:r>
              <a:rPr lang="pl-PL" sz="2000" b="1" dirty="0">
                <a:latin typeface="+mn-lt"/>
              </a:rPr>
              <a:t>obszary wiejskie</a:t>
            </a:r>
            <a:r>
              <a:rPr lang="pl-PL" sz="2000" dirty="0">
                <a:latin typeface="+mn-lt"/>
              </a:rPr>
              <a:t>, na których zdiagnozowane problemy społeczne i bariery edukacyjno-zawodowe w przypadku osób młodych występują w znacznie wyższym stopniu niż w miastach oraz zawiera odpowiednie instrumenty wspierające, w tym służące wsparciu mobilności międzysektorowej i </a:t>
            </a:r>
            <a:r>
              <a:rPr lang="pl-PL" sz="2000" dirty="0" smtClean="0">
                <a:latin typeface="+mn-lt"/>
              </a:rPr>
              <a:t>geograficznej.</a:t>
            </a:r>
          </a:p>
        </p:txBody>
      </p:sp>
    </p:spTree>
    <p:extLst>
      <p:ext uri="{BB962C8B-B14F-4D97-AF65-F5344CB8AC3E}">
        <p14:creationId xmlns:p14="http://schemas.microsoft.com/office/powerpoint/2010/main" val="316719217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smtClean="0">
                <a:latin typeface="+mn-lt"/>
              </a:rPr>
              <a:t>Kryteria premiujące </a:t>
            </a:r>
            <a:r>
              <a:rPr lang="pl-PL" u="sng" dirty="0" smtClean="0">
                <a:latin typeface="+mn-lt"/>
              </a:rPr>
              <a:t>(c.d.)</a:t>
            </a:r>
          </a:p>
          <a:p>
            <a:endParaRPr lang="pl-PL" sz="2000" dirty="0" smtClean="0">
              <a:latin typeface="+mn-lt"/>
            </a:endParaRPr>
          </a:p>
          <a:p>
            <a:endParaRPr lang="pl-PL" sz="2000" b="1" dirty="0" smtClean="0"/>
          </a:p>
          <a:p>
            <a:pPr algn="just"/>
            <a:r>
              <a:rPr lang="pl-PL" sz="2000" b="1" dirty="0" smtClean="0">
                <a:latin typeface="+mn-lt"/>
              </a:rPr>
              <a:t>3 </a:t>
            </a:r>
            <a:r>
              <a:rPr lang="pl-PL" sz="2000" b="1" dirty="0">
                <a:latin typeface="+mn-lt"/>
              </a:rPr>
              <a:t>punkty podczas oceny merytorycznej wniosku</a:t>
            </a:r>
            <a:r>
              <a:rPr lang="pl-PL" sz="2000" dirty="0">
                <a:latin typeface="+mn-lt"/>
              </a:rPr>
              <a:t>, jeżeli wskaże we wniosku, </a:t>
            </a:r>
            <a:r>
              <a:rPr lang="pl-PL" sz="2000" dirty="0" smtClean="0">
                <a:latin typeface="+mn-lt"/>
              </a:rPr>
              <a:t/>
            </a:r>
            <a:br>
              <a:rPr lang="pl-PL" sz="2000" dirty="0" smtClean="0">
                <a:latin typeface="+mn-lt"/>
              </a:rPr>
            </a:br>
            <a:r>
              <a:rPr lang="pl-PL" sz="2000" dirty="0" smtClean="0">
                <a:latin typeface="+mn-lt"/>
              </a:rPr>
              <a:t>że </a:t>
            </a:r>
            <a:r>
              <a:rPr lang="pl-PL" sz="2000" dirty="0">
                <a:latin typeface="+mn-lt"/>
              </a:rPr>
              <a:t>projekt uwzględnia gorszą sytuację młodych osób na rynku pracy zamieszkujących (w rozumieniu przepisów Kodeksu Cywilnego) </a:t>
            </a:r>
            <a:r>
              <a:rPr lang="pl-PL" sz="2000" b="1" dirty="0">
                <a:latin typeface="+mn-lt"/>
              </a:rPr>
              <a:t>wyłącznie </a:t>
            </a:r>
            <a:r>
              <a:rPr lang="pl-PL" sz="2000" b="1" dirty="0" smtClean="0">
                <a:latin typeface="+mn-lt"/>
              </a:rPr>
              <a:t/>
            </a:r>
            <a:br>
              <a:rPr lang="pl-PL" sz="2000" b="1" dirty="0" smtClean="0">
                <a:latin typeface="+mn-lt"/>
              </a:rPr>
            </a:br>
            <a:r>
              <a:rPr lang="pl-PL" sz="2000" b="1" dirty="0" smtClean="0">
                <a:latin typeface="+mn-lt"/>
              </a:rPr>
              <a:t>w </a:t>
            </a:r>
            <a:r>
              <a:rPr lang="pl-PL" sz="2000" b="1" dirty="0">
                <a:latin typeface="+mn-lt"/>
              </a:rPr>
              <a:t>powiatach o największym w regionie poziomie bezrobocia: wałbrzyskiego, złotoryjskiego, górowskiego, kłodzkiego, lwóweckiego</a:t>
            </a:r>
            <a:r>
              <a:rPr lang="pl-PL" sz="2000" dirty="0">
                <a:latin typeface="+mn-lt"/>
              </a:rPr>
              <a:t> i będzie odpowiedzią na specyficzne problemy i potrzeby, </a:t>
            </a:r>
            <a:r>
              <a:rPr lang="pl-PL" sz="2000" dirty="0" smtClean="0">
                <a:latin typeface="+mn-lt"/>
              </a:rPr>
              <a:t>w </a:t>
            </a:r>
            <a:r>
              <a:rPr lang="pl-PL" sz="2000" dirty="0">
                <a:latin typeface="+mn-lt"/>
              </a:rPr>
              <a:t>tym szczególną sytuację osobistą, rodzinną lub zawodową, </a:t>
            </a:r>
            <a:r>
              <a:rPr lang="pl-PL" sz="2000" dirty="0" smtClean="0">
                <a:latin typeface="+mn-lt"/>
              </a:rPr>
              <a:t>która </a:t>
            </a:r>
            <a:r>
              <a:rPr lang="pl-PL" sz="2000" dirty="0">
                <a:latin typeface="+mn-lt"/>
              </a:rPr>
              <a:t>spowodowała oddalenie lub wykluczenie z rynku </a:t>
            </a:r>
            <a:r>
              <a:rPr lang="pl-PL" sz="2000" dirty="0" smtClean="0">
                <a:latin typeface="+mn-lt"/>
              </a:rPr>
              <a:t>pracy.</a:t>
            </a:r>
          </a:p>
        </p:txBody>
      </p:sp>
    </p:spTree>
    <p:extLst>
      <p:ext uri="{BB962C8B-B14F-4D97-AF65-F5344CB8AC3E}">
        <p14:creationId xmlns:p14="http://schemas.microsoft.com/office/powerpoint/2010/main" val="289178892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a:bodyPr>
          <a:lstStyle/>
          <a:p>
            <a:r>
              <a:rPr lang="pl-PL" sz="2400" b="1" u="sng" dirty="0" smtClean="0">
                <a:latin typeface="+mn-lt"/>
              </a:rPr>
              <a:t>Kryteria premiujące </a:t>
            </a:r>
            <a:r>
              <a:rPr lang="pl-PL" u="sng" dirty="0" smtClean="0">
                <a:latin typeface="+mn-lt"/>
              </a:rPr>
              <a:t>(c.d.)</a:t>
            </a:r>
          </a:p>
          <a:p>
            <a:endParaRPr lang="pl-PL" sz="2000" dirty="0" smtClean="0">
              <a:latin typeface="+mn-lt"/>
            </a:endParaRPr>
          </a:p>
          <a:p>
            <a:endParaRPr lang="pl-PL" sz="2000" b="1" dirty="0" smtClean="0"/>
          </a:p>
          <a:p>
            <a:pPr algn="just"/>
            <a:r>
              <a:rPr lang="pl-PL" sz="2000" b="1" dirty="0" smtClean="0">
                <a:latin typeface="+mn-lt"/>
              </a:rPr>
              <a:t>5 </a:t>
            </a:r>
            <a:r>
              <a:rPr lang="pl-PL" sz="2000" b="1" dirty="0">
                <a:latin typeface="+mn-lt"/>
              </a:rPr>
              <a:t>punktów podczas oceny merytorycznej wniosku</a:t>
            </a:r>
            <a:r>
              <a:rPr lang="pl-PL" sz="2000" dirty="0">
                <a:latin typeface="+mn-lt"/>
              </a:rPr>
              <a:t>, jeżeli wskaże we wniosku, </a:t>
            </a:r>
            <a:r>
              <a:rPr lang="pl-PL" sz="2000" dirty="0" smtClean="0">
                <a:latin typeface="+mn-lt"/>
              </a:rPr>
              <a:t/>
            </a:r>
            <a:br>
              <a:rPr lang="pl-PL" sz="2000" dirty="0" smtClean="0">
                <a:latin typeface="+mn-lt"/>
              </a:rPr>
            </a:br>
            <a:r>
              <a:rPr lang="pl-PL" sz="2000" dirty="0" smtClean="0">
                <a:latin typeface="+mn-lt"/>
              </a:rPr>
              <a:t>że </a:t>
            </a:r>
            <a:r>
              <a:rPr lang="pl-PL" sz="2000" dirty="0">
                <a:latin typeface="+mn-lt"/>
              </a:rPr>
              <a:t>projekt uwzględnia gorszą sytuację kobiet wśród młodych osób na rynku pracy </a:t>
            </a:r>
            <a:r>
              <a:rPr lang="pl-PL" sz="2000" dirty="0" smtClean="0">
                <a:latin typeface="+mn-lt"/>
              </a:rPr>
              <a:t/>
            </a:r>
            <a:br>
              <a:rPr lang="pl-PL" sz="2000" dirty="0" smtClean="0">
                <a:latin typeface="+mn-lt"/>
              </a:rPr>
            </a:br>
            <a:r>
              <a:rPr lang="pl-PL" sz="2000" dirty="0" smtClean="0">
                <a:latin typeface="+mn-lt"/>
              </a:rPr>
              <a:t>i </a:t>
            </a:r>
            <a:r>
              <a:rPr lang="pl-PL" sz="2000" dirty="0">
                <a:latin typeface="+mn-lt"/>
              </a:rPr>
              <a:t>jest </a:t>
            </a:r>
            <a:r>
              <a:rPr lang="pl-PL" sz="2000" dirty="0" err="1" smtClean="0">
                <a:latin typeface="+mn-lt"/>
              </a:rPr>
              <a:t>skierowany</a:t>
            </a:r>
            <a:r>
              <a:rPr lang="pl-PL" sz="2000" b="1" dirty="0" err="1">
                <a:latin typeface="+mn-lt"/>
              </a:rPr>
              <a:t>wyłącznie</a:t>
            </a:r>
            <a:r>
              <a:rPr lang="pl-PL" sz="2000" b="1" dirty="0">
                <a:latin typeface="+mn-lt"/>
              </a:rPr>
              <a:t> do kobiet zamieszkujących</a:t>
            </a:r>
            <a:r>
              <a:rPr lang="pl-PL" sz="2000" dirty="0">
                <a:latin typeface="+mn-lt"/>
              </a:rPr>
              <a:t> (w rozumieniu przepisów Kodeksu Cywilnego) </a:t>
            </a:r>
            <a:r>
              <a:rPr lang="pl-PL" sz="2000" b="1" dirty="0" smtClean="0">
                <a:latin typeface="+mn-lt"/>
              </a:rPr>
              <a:t>w </a:t>
            </a:r>
            <a:r>
              <a:rPr lang="pl-PL" sz="2000" b="1" dirty="0">
                <a:latin typeface="+mn-lt"/>
              </a:rPr>
              <a:t>powiatach</a:t>
            </a:r>
            <a:r>
              <a:rPr lang="pl-PL" sz="2000" dirty="0">
                <a:latin typeface="+mn-lt"/>
              </a:rPr>
              <a:t> o poziomie bezrobocia kobiet wyższym niż stopa regionalna: </a:t>
            </a:r>
            <a:r>
              <a:rPr lang="pl-PL" sz="2000" b="1" dirty="0">
                <a:latin typeface="+mn-lt"/>
              </a:rPr>
              <a:t>głogowskiego, lubińskiego, zgorzeleckiego, polkowickieg</a:t>
            </a:r>
            <a:r>
              <a:rPr lang="pl-PL" sz="2000" dirty="0">
                <a:latin typeface="+mn-lt"/>
              </a:rPr>
              <a:t>o </a:t>
            </a:r>
            <a:r>
              <a:rPr lang="pl-PL" sz="2000" dirty="0" smtClean="0">
                <a:latin typeface="+mn-lt"/>
              </a:rPr>
              <a:t/>
            </a:r>
            <a:br>
              <a:rPr lang="pl-PL" sz="2000" dirty="0" smtClean="0">
                <a:latin typeface="+mn-lt"/>
              </a:rPr>
            </a:br>
            <a:r>
              <a:rPr lang="pl-PL" sz="2000" dirty="0" smtClean="0">
                <a:latin typeface="+mn-lt"/>
              </a:rPr>
              <a:t>i </a:t>
            </a:r>
            <a:r>
              <a:rPr lang="pl-PL" sz="2000" dirty="0">
                <a:latin typeface="+mn-lt"/>
              </a:rPr>
              <a:t>będzie odpowiedzią na specyficzne problemy i potrzeby, w tym szczególną sytuację osobistą, rodzinną lub zawodową, która spowodowała oddalenie lub wykluczenie z rynku </a:t>
            </a:r>
            <a:r>
              <a:rPr lang="pl-PL" sz="2000" dirty="0" smtClean="0">
                <a:latin typeface="+mn-lt"/>
              </a:rPr>
              <a:t>pracy.</a:t>
            </a:r>
            <a:endParaRPr lang="pl-PL" sz="2000" dirty="0">
              <a:latin typeface="+mn-lt"/>
            </a:endParaRPr>
          </a:p>
          <a:p>
            <a:endParaRPr lang="pl-PL" sz="2000" dirty="0" smtClean="0">
              <a:latin typeface="+mn-lt"/>
            </a:endParaRPr>
          </a:p>
        </p:txBody>
      </p:sp>
    </p:spTree>
    <p:extLst>
      <p:ext uri="{BB962C8B-B14F-4D97-AF65-F5344CB8AC3E}">
        <p14:creationId xmlns:p14="http://schemas.microsoft.com/office/powerpoint/2010/main" val="312247610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1177575"/>
            <a:ext cx="8624890" cy="4841485"/>
          </a:xfrm>
          <a:prstGeom prst="rect">
            <a:avLst/>
          </a:prstGeom>
          <a:noFill/>
        </p:spPr>
        <p:txBody>
          <a:bodyPr wrap="square" rtlCol="0">
            <a:normAutofit fontScale="92500" lnSpcReduction="20000"/>
          </a:bodyPr>
          <a:lstStyle/>
          <a:p>
            <a:r>
              <a:rPr lang="pl-PL" sz="2600" b="1" u="sng" dirty="0" smtClean="0">
                <a:latin typeface="+mn-lt"/>
              </a:rPr>
              <a:t>Kryteria premiujące </a:t>
            </a:r>
            <a:r>
              <a:rPr lang="pl-PL" sz="1900" u="sng" dirty="0" smtClean="0">
                <a:latin typeface="+mn-lt"/>
              </a:rPr>
              <a:t>(c.d.)</a:t>
            </a:r>
          </a:p>
          <a:p>
            <a:endParaRPr lang="pl-PL" sz="2000" b="1" dirty="0"/>
          </a:p>
          <a:p>
            <a:pPr lvl="0" algn="just"/>
            <a:r>
              <a:rPr lang="pl-PL" sz="1900" b="1" dirty="0"/>
              <a:t>5 punktów za spełnienie kryterium premiującego</a:t>
            </a:r>
            <a:r>
              <a:rPr lang="pl-PL" sz="1900" dirty="0"/>
              <a:t>, jeśli projekt zapewnia wykorzystanie co najmniej:</a:t>
            </a:r>
          </a:p>
          <a:p>
            <a:pPr lvl="0" algn="just"/>
            <a:r>
              <a:rPr lang="pl-PL" sz="1900" dirty="0"/>
              <a:t>jednego rezultatu spośród </a:t>
            </a:r>
            <a:r>
              <a:rPr lang="pl-PL" sz="1900" dirty="0" err="1"/>
              <a:t>zwalidowanych</a:t>
            </a:r>
            <a:r>
              <a:rPr lang="pl-PL" sz="1900" dirty="0"/>
              <a:t> rezultatów PIW EQUAL, zawartych na stronie </a:t>
            </a:r>
            <a:r>
              <a:rPr lang="pl-PL" sz="1900" dirty="0">
                <a:hlinkClick r:id="rId5"/>
              </a:rPr>
              <a:t>http://www.equal.org.pl</a:t>
            </a:r>
            <a:r>
              <a:rPr lang="pl-PL" sz="1900" dirty="0"/>
              <a:t> </a:t>
            </a:r>
          </a:p>
          <a:p>
            <a:pPr algn="just"/>
            <a:r>
              <a:rPr lang="pl-PL" sz="1900" dirty="0"/>
              <a:t>lub </a:t>
            </a:r>
          </a:p>
          <a:p>
            <a:pPr lvl="0" algn="just"/>
            <a:r>
              <a:rPr lang="pl-PL" sz="1900" dirty="0"/>
              <a:t>jednego rozwiązania spośród rozwiązań wypracowanych w projektach innowacyjnych PO KL, zgromadzonych przez Krajową Instytucję Wspomagającą </a:t>
            </a:r>
            <a:r>
              <a:rPr lang="pl-PL" sz="1900" dirty="0" smtClean="0"/>
              <a:t/>
            </a:r>
            <a:br>
              <a:rPr lang="pl-PL" sz="1900" dirty="0" smtClean="0"/>
            </a:br>
            <a:r>
              <a:rPr lang="pl-PL" sz="1900" dirty="0" smtClean="0"/>
              <a:t>w </a:t>
            </a:r>
            <a:r>
              <a:rPr lang="pl-PL" sz="1900" dirty="0"/>
              <a:t>bazie dostępnej na stronie </a:t>
            </a:r>
            <a:r>
              <a:rPr lang="pl-PL" sz="1900" dirty="0">
                <a:hlinkClick r:id="rId6"/>
              </a:rPr>
              <a:t>http://www.kiw-pokl.org.pl</a:t>
            </a:r>
            <a:endParaRPr lang="pl-PL" sz="1900" dirty="0"/>
          </a:p>
          <a:p>
            <a:pPr algn="just"/>
            <a:r>
              <a:rPr lang="pl-PL" sz="1900" dirty="0"/>
              <a:t>lub</a:t>
            </a:r>
          </a:p>
          <a:p>
            <a:pPr lvl="0" algn="just"/>
            <a:r>
              <a:rPr lang="pl-PL" sz="1900" dirty="0"/>
              <a:t>jednej dobrej praktyki z projektu PO KL, pochodzącej z ogólnodostępnego źródła (Internet, prasa, itp.), stanowiącej przykład działania, które zakończył się sukcesem i może stanowić przykład efektywnych rozwiązań w obszarze aktywizacji </a:t>
            </a:r>
            <a:r>
              <a:rPr lang="pl-PL" sz="1900" dirty="0" err="1"/>
              <a:t>społeczno</a:t>
            </a:r>
            <a:r>
              <a:rPr lang="pl-PL" sz="1900" dirty="0"/>
              <a:t> – zawodowej, ze szczególnym uwzględnieniem działań skierowanych do młodzieży.</a:t>
            </a:r>
          </a:p>
          <a:p>
            <a:pPr algn="just"/>
            <a:endParaRPr lang="pl-PL" sz="1900" dirty="0" smtClean="0"/>
          </a:p>
          <a:p>
            <a:pPr algn="just"/>
            <a:r>
              <a:rPr lang="pl-PL" sz="1900" dirty="0" smtClean="0"/>
              <a:t>Informacje </a:t>
            </a:r>
            <a:r>
              <a:rPr lang="pl-PL" sz="1900" dirty="0"/>
              <a:t>dotyczące spełnienia powyższego wymogu wnioskodawca zawiera </a:t>
            </a:r>
            <a:r>
              <a:rPr lang="pl-PL" sz="1900" dirty="0" smtClean="0"/>
              <a:t/>
            </a:r>
            <a:br>
              <a:rPr lang="pl-PL" sz="1900" dirty="0" smtClean="0"/>
            </a:br>
            <a:r>
              <a:rPr lang="pl-PL" sz="1900" dirty="0" smtClean="0"/>
              <a:t>w </a:t>
            </a:r>
            <a:r>
              <a:rPr lang="pl-PL" sz="1900" dirty="0"/>
              <a:t>pkt. 4.1 wniosku.</a:t>
            </a:r>
          </a:p>
          <a:p>
            <a:endParaRPr lang="pl-PL" sz="2000" dirty="0" smtClean="0">
              <a:latin typeface="+mn-lt"/>
            </a:endParaRPr>
          </a:p>
        </p:txBody>
      </p:sp>
    </p:spTree>
    <p:extLst>
      <p:ext uri="{BB962C8B-B14F-4D97-AF65-F5344CB8AC3E}">
        <p14:creationId xmlns:p14="http://schemas.microsoft.com/office/powerpoint/2010/main" val="18515137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209976" y="3370359"/>
            <a:ext cx="8624890" cy="1201641"/>
          </a:xfrm>
          <a:prstGeom prst="rect">
            <a:avLst/>
          </a:prstGeom>
          <a:noFill/>
        </p:spPr>
        <p:txBody>
          <a:bodyPr wrap="square" rtlCol="0">
            <a:normAutofit/>
          </a:bodyPr>
          <a:lstStyle/>
          <a:p>
            <a:pPr algn="ctr"/>
            <a:r>
              <a:rPr lang="pl-PL" sz="3200" b="1" dirty="0">
                <a:latin typeface="+mn-lt"/>
              </a:rPr>
              <a:t>Formy wsparcia możliwe do realizacji </a:t>
            </a:r>
            <a:r>
              <a:rPr lang="pl-PL" sz="3200" b="1" dirty="0" smtClean="0">
                <a:latin typeface="+mn-lt"/>
              </a:rPr>
              <a:t/>
            </a:r>
            <a:br>
              <a:rPr lang="pl-PL" sz="3200" b="1" dirty="0" smtClean="0">
                <a:latin typeface="+mn-lt"/>
              </a:rPr>
            </a:br>
            <a:r>
              <a:rPr lang="pl-PL" sz="3200" b="1" dirty="0" smtClean="0">
                <a:latin typeface="+mn-lt"/>
              </a:rPr>
              <a:t>w </a:t>
            </a:r>
            <a:r>
              <a:rPr lang="pl-PL" sz="3200" b="1" dirty="0">
                <a:latin typeface="+mn-lt"/>
              </a:rPr>
              <a:t>projektach</a:t>
            </a:r>
            <a:endParaRPr lang="pl-PL" sz="3200" dirty="0" smtClean="0">
              <a:latin typeface="+mn-lt"/>
            </a:endParaRPr>
          </a:p>
        </p:txBody>
      </p:sp>
    </p:spTree>
    <p:extLst>
      <p:ext uri="{BB962C8B-B14F-4D97-AF65-F5344CB8AC3E}">
        <p14:creationId xmlns:p14="http://schemas.microsoft.com/office/powerpoint/2010/main" val="20288331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162728"/>
            <a:ext cx="8607179" cy="3785652"/>
          </a:xfrm>
          <a:prstGeom prst="rect">
            <a:avLst/>
          </a:prstGeom>
        </p:spPr>
        <p:txBody>
          <a:bodyPr wrap="square">
            <a:spAutoFit/>
          </a:bodyPr>
          <a:lstStyle/>
          <a:p>
            <a:r>
              <a:rPr lang="pl-PL" sz="2400" b="1" u="sng" dirty="0">
                <a:latin typeface="+mn-lt"/>
              </a:rPr>
              <a:t>F</a:t>
            </a:r>
            <a:r>
              <a:rPr lang="pl-PL" sz="2400" b="1" u="sng" dirty="0" smtClean="0">
                <a:latin typeface="+mn-lt"/>
              </a:rPr>
              <a:t>ormy </a:t>
            </a:r>
            <a:r>
              <a:rPr lang="pl-PL" sz="2400" b="1" u="sng" dirty="0">
                <a:latin typeface="+mn-lt"/>
              </a:rPr>
              <a:t>wsparcia możliwe do realizacji w </a:t>
            </a:r>
            <a:r>
              <a:rPr lang="pl-PL" sz="2400" b="1" u="sng" dirty="0" smtClean="0">
                <a:latin typeface="+mn-lt"/>
              </a:rPr>
              <a:t>projektach </a:t>
            </a:r>
            <a:r>
              <a:rPr lang="pl-PL" b="1" u="sng" dirty="0" smtClean="0">
                <a:latin typeface="+mn-lt"/>
              </a:rPr>
              <a:t>:</a:t>
            </a:r>
          </a:p>
          <a:p>
            <a:endParaRPr lang="pl-PL" b="1" dirty="0">
              <a:latin typeface="+mn-lt"/>
            </a:endParaRPr>
          </a:p>
          <a:p>
            <a:r>
              <a:rPr lang="pl-PL" b="1" dirty="0">
                <a:latin typeface="+mn-lt"/>
              </a:rPr>
              <a:t>1. </a:t>
            </a:r>
            <a:r>
              <a:rPr lang="pl-PL" b="1" dirty="0" smtClean="0">
                <a:latin typeface="+mn-lt"/>
              </a:rPr>
              <a:t>Instrumenty </a:t>
            </a:r>
            <a:r>
              <a:rPr lang="pl-PL" b="1" dirty="0">
                <a:latin typeface="+mn-lt"/>
              </a:rPr>
              <a:t>i usługi rynku pracy </a:t>
            </a:r>
            <a:r>
              <a:rPr lang="pl-PL" b="1" dirty="0" smtClean="0">
                <a:latin typeface="+mn-lt"/>
              </a:rPr>
              <a:t>służące indywidualizacji </a:t>
            </a:r>
            <a:r>
              <a:rPr lang="pl-PL" b="1" dirty="0">
                <a:latin typeface="+mn-lt"/>
              </a:rPr>
              <a:t>wsparcia oraz pomocy </a:t>
            </a:r>
            <a:r>
              <a:rPr lang="pl-PL" b="1" dirty="0" smtClean="0">
                <a:latin typeface="+mn-lt"/>
              </a:rPr>
              <a:t/>
            </a:r>
            <a:br>
              <a:rPr lang="pl-PL" b="1" dirty="0" smtClean="0">
                <a:latin typeface="+mn-lt"/>
              </a:rPr>
            </a:br>
            <a:r>
              <a:rPr lang="pl-PL" b="1" dirty="0" smtClean="0">
                <a:latin typeface="+mn-lt"/>
              </a:rPr>
              <a:t>w zakresie określenia </a:t>
            </a:r>
            <a:r>
              <a:rPr lang="pl-PL" b="1" dirty="0">
                <a:latin typeface="+mn-lt"/>
              </a:rPr>
              <a:t>ścieżki zawodowej (</a:t>
            </a:r>
            <a:r>
              <a:rPr lang="pl-PL" b="1" dirty="0">
                <a:solidFill>
                  <a:srgbClr val="FF3300"/>
                </a:solidFill>
                <a:latin typeface="+mn-lt"/>
              </a:rPr>
              <a:t>obligatoryjne</a:t>
            </a:r>
            <a:r>
              <a:rPr lang="pl-PL" b="1" dirty="0" smtClean="0">
                <a:latin typeface="+mn-lt"/>
              </a:rPr>
              <a:t>):</a:t>
            </a:r>
            <a:br>
              <a:rPr lang="pl-PL" b="1" dirty="0" smtClean="0">
                <a:latin typeface="+mn-lt"/>
              </a:rPr>
            </a:br>
            <a:endParaRPr lang="pl-PL" b="1" dirty="0">
              <a:latin typeface="+mn-lt"/>
            </a:endParaRPr>
          </a:p>
          <a:p>
            <a:r>
              <a:rPr lang="pl-PL" dirty="0">
                <a:latin typeface="+mn-lt"/>
              </a:rPr>
              <a:t>-</a:t>
            </a:r>
            <a:r>
              <a:rPr lang="pl-PL" dirty="0" smtClean="0">
                <a:latin typeface="+mn-lt"/>
              </a:rPr>
              <a:t> </a:t>
            </a:r>
            <a:r>
              <a:rPr lang="pl-PL" dirty="0">
                <a:latin typeface="+mn-lt"/>
              </a:rPr>
              <a:t>identyfikacja potrzeb osób młodych </a:t>
            </a:r>
            <a:r>
              <a:rPr lang="pl-PL" dirty="0" smtClean="0">
                <a:latin typeface="+mn-lt"/>
              </a:rPr>
              <a:t>pozostających bez </a:t>
            </a:r>
            <a:r>
              <a:rPr lang="pl-PL" dirty="0">
                <a:latin typeface="+mn-lt"/>
              </a:rPr>
              <a:t>zatrudnienia oraz diagnozowanie możliwości </a:t>
            </a:r>
            <a:r>
              <a:rPr lang="pl-PL" dirty="0" smtClean="0">
                <a:latin typeface="+mn-lt"/>
              </a:rPr>
              <a:t>w zakresie </a:t>
            </a:r>
            <a:r>
              <a:rPr lang="pl-PL" dirty="0">
                <a:latin typeface="+mn-lt"/>
              </a:rPr>
              <a:t>doskonalenia zawodowego, w </a:t>
            </a:r>
            <a:r>
              <a:rPr lang="pl-PL" dirty="0" smtClean="0">
                <a:latin typeface="+mn-lt"/>
              </a:rPr>
              <a:t>tym identyfikacja </a:t>
            </a:r>
            <a:r>
              <a:rPr lang="pl-PL" dirty="0">
                <a:latin typeface="+mn-lt"/>
              </a:rPr>
              <a:t>stopnia oddalenia od rynku </a:t>
            </a:r>
            <a:r>
              <a:rPr lang="pl-PL" dirty="0" smtClean="0">
                <a:latin typeface="+mn-lt"/>
              </a:rPr>
              <a:t>pracy konkretnej młodej osoby,</a:t>
            </a:r>
            <a:r>
              <a:rPr lang="pl-PL" b="1" dirty="0" smtClean="0">
                <a:latin typeface="+mn-lt"/>
              </a:rPr>
              <a:t/>
            </a:r>
            <a:br>
              <a:rPr lang="pl-PL" b="1" dirty="0" smtClean="0">
                <a:latin typeface="+mn-lt"/>
              </a:rPr>
            </a:br>
            <a:endParaRPr lang="pl-PL" b="1" dirty="0">
              <a:latin typeface="+mn-lt"/>
            </a:endParaRPr>
          </a:p>
          <a:p>
            <a:r>
              <a:rPr lang="pl-PL" dirty="0">
                <a:latin typeface="+mn-lt"/>
              </a:rPr>
              <a:t>-</a:t>
            </a:r>
            <a:r>
              <a:rPr lang="pl-PL" dirty="0" smtClean="0">
                <a:latin typeface="+mn-lt"/>
              </a:rPr>
              <a:t> </a:t>
            </a:r>
            <a:r>
              <a:rPr lang="pl-PL" dirty="0">
                <a:latin typeface="+mn-lt"/>
              </a:rPr>
              <a:t>kompleksowe i indywidualne pośrednictwo </a:t>
            </a:r>
            <a:r>
              <a:rPr lang="pl-PL" dirty="0" smtClean="0">
                <a:latin typeface="+mn-lt"/>
              </a:rPr>
              <a:t>pracy w </a:t>
            </a:r>
            <a:r>
              <a:rPr lang="pl-PL" dirty="0">
                <a:latin typeface="+mn-lt"/>
              </a:rPr>
              <a:t>zakresie wyboru zawodu zgodnego </a:t>
            </a:r>
            <a:r>
              <a:rPr lang="pl-PL" dirty="0" smtClean="0">
                <a:latin typeface="+mn-lt"/>
              </a:rPr>
              <a:t/>
            </a:r>
            <a:br>
              <a:rPr lang="pl-PL" dirty="0" smtClean="0">
                <a:latin typeface="+mn-lt"/>
              </a:rPr>
            </a:br>
            <a:r>
              <a:rPr lang="pl-PL" dirty="0" smtClean="0">
                <a:latin typeface="+mn-lt"/>
              </a:rPr>
              <a:t>z kwalifikacjami </a:t>
            </a:r>
            <a:r>
              <a:rPr lang="pl-PL" dirty="0">
                <a:latin typeface="+mn-lt"/>
              </a:rPr>
              <a:t>i kompetencjami wspieranej </a:t>
            </a:r>
            <a:r>
              <a:rPr lang="pl-PL" dirty="0" smtClean="0">
                <a:latin typeface="+mn-lt"/>
              </a:rPr>
              <a:t>osoby lub </a:t>
            </a:r>
            <a:r>
              <a:rPr lang="pl-PL" dirty="0">
                <a:latin typeface="+mn-lt"/>
              </a:rPr>
              <a:t>poradnictwo zawodowe w zakresie </a:t>
            </a:r>
            <a:r>
              <a:rPr lang="pl-PL" dirty="0" smtClean="0">
                <a:latin typeface="+mn-lt"/>
              </a:rPr>
              <a:t>planowania rozwoju </a:t>
            </a:r>
            <a:r>
              <a:rPr lang="pl-PL" dirty="0">
                <a:latin typeface="+mn-lt"/>
              </a:rPr>
              <a:t>kariery zawodowej, w tym </a:t>
            </a:r>
            <a:r>
              <a:rPr lang="pl-PL" dirty="0" smtClean="0">
                <a:latin typeface="+mn-lt"/>
              </a:rPr>
              <a:t>podnoszenia lub </a:t>
            </a:r>
            <a:r>
              <a:rPr lang="pl-PL" dirty="0">
                <a:latin typeface="+mn-lt"/>
              </a:rPr>
              <a:t>uzupełniania kompetencji i </a:t>
            </a:r>
            <a:r>
              <a:rPr lang="pl-PL" dirty="0" smtClean="0">
                <a:latin typeface="+mn-lt"/>
              </a:rPr>
              <a:t>kwalifikacji zawodowych,</a:t>
            </a:r>
            <a:endParaRPr lang="pl-PL" dirty="0">
              <a:latin typeface="+mn-lt"/>
            </a:endParaRPr>
          </a:p>
        </p:txBody>
      </p:sp>
    </p:spTree>
    <p:extLst>
      <p:ext uri="{BB962C8B-B14F-4D97-AF65-F5344CB8AC3E}">
        <p14:creationId xmlns:p14="http://schemas.microsoft.com/office/powerpoint/2010/main" val="32864699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7" y="1077835"/>
            <a:ext cx="8607179" cy="4062651"/>
          </a:xfrm>
          <a:prstGeom prst="rect">
            <a:avLst/>
          </a:prstGeom>
        </p:spPr>
        <p:txBody>
          <a:bodyPr wrap="square">
            <a:spAutoFit/>
          </a:bodyPr>
          <a:lstStyle/>
          <a:p>
            <a:r>
              <a:rPr lang="pl-PL" sz="2400" b="1" u="sng" dirty="0">
                <a:latin typeface="+mn-lt"/>
              </a:rPr>
              <a:t>F</a:t>
            </a:r>
            <a:r>
              <a:rPr lang="pl-PL" sz="2400" b="1" u="sng" dirty="0" smtClean="0">
                <a:latin typeface="+mn-lt"/>
              </a:rPr>
              <a:t>ormy </a:t>
            </a:r>
            <a:r>
              <a:rPr lang="pl-PL" sz="2400" b="1" u="sng" dirty="0">
                <a:latin typeface="+mn-lt"/>
              </a:rPr>
              <a:t>wsparcia możliwe do realizacji w </a:t>
            </a:r>
            <a:r>
              <a:rPr lang="pl-PL" sz="2400" b="1" u="sng" dirty="0" smtClean="0">
                <a:latin typeface="+mn-lt"/>
              </a:rPr>
              <a:t>projektach </a:t>
            </a:r>
            <a:r>
              <a:rPr lang="pl-PL" u="sng" dirty="0" smtClean="0">
                <a:latin typeface="+mn-lt"/>
              </a:rPr>
              <a:t>(c.d.)</a:t>
            </a:r>
          </a:p>
          <a:p>
            <a:endParaRPr lang="pl-PL" b="1" dirty="0">
              <a:latin typeface="+mn-lt"/>
            </a:endParaRPr>
          </a:p>
          <a:p>
            <a:r>
              <a:rPr lang="pl-PL" b="1" dirty="0" smtClean="0">
                <a:latin typeface="+mn-lt"/>
              </a:rPr>
              <a:t>2</a:t>
            </a:r>
            <a:r>
              <a:rPr lang="pl-PL" b="1" dirty="0">
                <a:latin typeface="+mn-lt"/>
              </a:rPr>
              <a:t>. Instrumenty i usługi rynku pracy skierowane do </a:t>
            </a:r>
            <a:r>
              <a:rPr lang="pl-PL" b="1" dirty="0" smtClean="0">
                <a:latin typeface="+mn-lt"/>
              </a:rPr>
              <a:t>osób, które </a:t>
            </a:r>
            <a:r>
              <a:rPr lang="pl-PL" b="1" dirty="0">
                <a:latin typeface="+mn-lt"/>
              </a:rPr>
              <a:t>przedwcześnie opuszczają system edukacji </a:t>
            </a:r>
            <a:r>
              <a:rPr lang="pl-PL" b="1" dirty="0" smtClean="0">
                <a:latin typeface="+mn-lt"/>
              </a:rPr>
              <a:t>lub osób</a:t>
            </a:r>
            <a:r>
              <a:rPr lang="pl-PL" b="1" dirty="0">
                <a:latin typeface="+mn-lt"/>
              </a:rPr>
              <a:t>, u których zidentyfikowano </a:t>
            </a:r>
            <a:r>
              <a:rPr lang="pl-PL" b="1" dirty="0" smtClean="0">
                <a:latin typeface="+mn-lt"/>
              </a:rPr>
              <a:t>potrzebę uzupełnienia </a:t>
            </a:r>
            <a:r>
              <a:rPr lang="pl-PL" b="1" dirty="0">
                <a:latin typeface="+mn-lt"/>
              </a:rPr>
              <a:t>lub zdobycia nowych umiejętności </a:t>
            </a:r>
            <a:r>
              <a:rPr lang="pl-PL" b="1" dirty="0" smtClean="0">
                <a:latin typeface="+mn-lt"/>
              </a:rPr>
              <a:t>i kompetencji:</a:t>
            </a:r>
            <a:br>
              <a:rPr lang="pl-PL" b="1" dirty="0" smtClean="0">
                <a:latin typeface="+mn-lt"/>
              </a:rPr>
            </a:br>
            <a:endParaRPr lang="pl-PL" b="1" dirty="0">
              <a:latin typeface="+mn-lt"/>
            </a:endParaRPr>
          </a:p>
          <a:p>
            <a:r>
              <a:rPr lang="pl-PL" dirty="0">
                <a:latin typeface="+mn-lt"/>
              </a:rPr>
              <a:t>-</a:t>
            </a:r>
            <a:r>
              <a:rPr lang="pl-PL" dirty="0" smtClean="0">
                <a:latin typeface="+mn-lt"/>
              </a:rPr>
              <a:t> </a:t>
            </a:r>
            <a:r>
              <a:rPr lang="pl-PL" dirty="0">
                <a:latin typeface="+mn-lt"/>
              </a:rPr>
              <a:t>kontynuacja nauki dla osób młodych, u </a:t>
            </a:r>
            <a:r>
              <a:rPr lang="pl-PL" dirty="0" smtClean="0">
                <a:latin typeface="+mn-lt"/>
              </a:rPr>
              <a:t>których zdiagnozowano </a:t>
            </a:r>
            <a:r>
              <a:rPr lang="pl-PL" dirty="0">
                <a:latin typeface="+mn-lt"/>
              </a:rPr>
              <a:t>potrzebę uzupełnienia </a:t>
            </a:r>
            <a:r>
              <a:rPr lang="pl-PL" dirty="0" smtClean="0">
                <a:latin typeface="+mn-lt"/>
              </a:rPr>
              <a:t>edukacji formalnej </a:t>
            </a:r>
            <a:r>
              <a:rPr lang="pl-PL" dirty="0">
                <a:latin typeface="+mn-lt"/>
              </a:rPr>
              <a:t>lub potrzebę potwierdzenia </a:t>
            </a:r>
            <a:r>
              <a:rPr lang="pl-PL" dirty="0" smtClean="0">
                <a:latin typeface="+mn-lt"/>
              </a:rPr>
              <a:t>kwalifikacji m.in</a:t>
            </a:r>
            <a:r>
              <a:rPr lang="pl-PL" dirty="0">
                <a:latin typeface="+mn-lt"/>
              </a:rPr>
              <a:t>. poprzez odpowiednie egzaminy</a:t>
            </a:r>
            <a:r>
              <a:rPr lang="pl-PL" dirty="0" smtClean="0">
                <a:latin typeface="+mn-lt"/>
              </a:rPr>
              <a:t>,</a:t>
            </a:r>
            <a:r>
              <a:rPr lang="pl-PL" b="1" dirty="0" smtClean="0">
                <a:latin typeface="+mn-lt"/>
              </a:rPr>
              <a:t/>
            </a:r>
            <a:br>
              <a:rPr lang="pl-PL" b="1" dirty="0" smtClean="0">
                <a:latin typeface="+mn-lt"/>
              </a:rPr>
            </a:br>
            <a:endParaRPr lang="pl-PL" b="1" dirty="0">
              <a:latin typeface="+mn-lt"/>
            </a:endParaRPr>
          </a:p>
          <a:p>
            <a:r>
              <a:rPr lang="pl-PL" dirty="0" smtClean="0">
                <a:latin typeface="+mn-lt"/>
              </a:rPr>
              <a:t>- nabywanie</a:t>
            </a:r>
            <a:r>
              <a:rPr lang="pl-PL" dirty="0">
                <a:latin typeface="+mn-lt"/>
              </a:rPr>
              <a:t>, podwyższanie lub </a:t>
            </a:r>
            <a:r>
              <a:rPr lang="pl-PL" dirty="0" smtClean="0">
                <a:latin typeface="+mn-lt"/>
              </a:rPr>
              <a:t>dostosowywanie kompetencji </a:t>
            </a:r>
            <a:r>
              <a:rPr lang="pl-PL" dirty="0">
                <a:latin typeface="+mn-lt"/>
              </a:rPr>
              <a:t>i kwalifikacji, niezbędnych na </a:t>
            </a:r>
            <a:r>
              <a:rPr lang="pl-PL" dirty="0" smtClean="0">
                <a:latin typeface="+mn-lt"/>
              </a:rPr>
              <a:t>rynku pracy </a:t>
            </a:r>
            <a:r>
              <a:rPr lang="pl-PL" dirty="0">
                <a:latin typeface="+mn-lt"/>
              </a:rPr>
              <a:t>w kontekście zidentyfikowanych </a:t>
            </a:r>
            <a:r>
              <a:rPr lang="pl-PL" dirty="0" smtClean="0">
                <a:latin typeface="+mn-lt"/>
              </a:rPr>
              <a:t>potrzeb osoby</a:t>
            </a:r>
            <a:r>
              <a:rPr lang="pl-PL" dirty="0">
                <a:latin typeface="+mn-lt"/>
              </a:rPr>
              <a:t>, której udzielane jest wsparcie, </a:t>
            </a:r>
            <a:r>
              <a:rPr lang="pl-PL" dirty="0" smtClean="0">
                <a:latin typeface="+mn-lt"/>
              </a:rPr>
              <a:t>m.in. poprzez </a:t>
            </a:r>
            <a:r>
              <a:rPr lang="pl-PL" dirty="0">
                <a:latin typeface="+mn-lt"/>
              </a:rPr>
              <a:t>wysokiej jakości </a:t>
            </a:r>
            <a:r>
              <a:rPr lang="pl-PL" dirty="0" smtClean="0">
                <a:latin typeface="+mn-lt"/>
              </a:rPr>
              <a:t>szkolenia. </a:t>
            </a:r>
          </a:p>
          <a:p>
            <a:endParaRPr lang="pl-PL" dirty="0">
              <a:latin typeface="+mn-lt"/>
            </a:endParaRPr>
          </a:p>
        </p:txBody>
      </p:sp>
    </p:spTree>
    <p:extLst>
      <p:ext uri="{BB962C8B-B14F-4D97-AF65-F5344CB8AC3E}">
        <p14:creationId xmlns:p14="http://schemas.microsoft.com/office/powerpoint/2010/main" val="33826584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4832092"/>
          </a:xfrm>
          <a:prstGeom prst="rect">
            <a:avLst/>
          </a:prstGeom>
        </p:spPr>
        <p:txBody>
          <a:bodyPr wrap="square">
            <a:spAutoFit/>
          </a:bodyPr>
          <a:lstStyle/>
          <a:p>
            <a:r>
              <a:rPr lang="pl-PL" sz="2400" b="1" u="sng" dirty="0">
                <a:latin typeface="+mn-lt"/>
              </a:rPr>
              <a:t>F</a:t>
            </a:r>
            <a:r>
              <a:rPr lang="pl-PL" sz="2400" b="1" u="sng" dirty="0" smtClean="0">
                <a:latin typeface="+mn-lt"/>
              </a:rPr>
              <a:t>ormy </a:t>
            </a:r>
            <a:r>
              <a:rPr lang="pl-PL" sz="2400" b="1" u="sng" dirty="0">
                <a:latin typeface="+mn-lt"/>
              </a:rPr>
              <a:t>wsparcia możliwe do realizacji w </a:t>
            </a:r>
            <a:r>
              <a:rPr lang="pl-PL" sz="2400" b="1" u="sng" dirty="0" smtClean="0">
                <a:latin typeface="+mn-lt"/>
              </a:rPr>
              <a:t>projektach </a:t>
            </a:r>
            <a:r>
              <a:rPr lang="pl-PL" u="sng" dirty="0" smtClean="0">
                <a:latin typeface="+mn-lt"/>
              </a:rPr>
              <a:t>(</a:t>
            </a:r>
            <a:r>
              <a:rPr lang="pl-PL" u="sng" dirty="0">
                <a:latin typeface="+mn-lt"/>
              </a:rPr>
              <a:t>c.d</a:t>
            </a:r>
            <a:r>
              <a:rPr lang="pl-PL" u="sng" dirty="0" smtClean="0">
                <a:latin typeface="+mn-lt"/>
              </a:rPr>
              <a:t>.)</a:t>
            </a:r>
          </a:p>
          <a:p>
            <a:endParaRPr lang="pl-PL" b="1" dirty="0">
              <a:latin typeface="+mn-lt"/>
            </a:endParaRPr>
          </a:p>
          <a:p>
            <a:pPr algn="just"/>
            <a:r>
              <a:rPr lang="pl-PL" b="1" dirty="0">
                <a:latin typeface="+mn-lt"/>
              </a:rPr>
              <a:t>3. Instrumenty i usługi rynku pracy służące </a:t>
            </a:r>
            <a:r>
              <a:rPr lang="pl-PL" b="1" dirty="0" smtClean="0">
                <a:latin typeface="+mn-lt"/>
              </a:rPr>
              <a:t>zdobyciu doświadczenia </a:t>
            </a:r>
            <a:r>
              <a:rPr lang="pl-PL" b="1" dirty="0">
                <a:latin typeface="+mn-lt"/>
              </a:rPr>
              <a:t>zawodowego wymaganego </a:t>
            </a:r>
            <a:r>
              <a:rPr lang="pl-PL" b="1" dirty="0" smtClean="0">
                <a:latin typeface="+mn-lt"/>
              </a:rPr>
              <a:t>przez pracodawców:</a:t>
            </a:r>
          </a:p>
          <a:p>
            <a:pPr algn="just"/>
            <a:endParaRPr lang="pl-PL" b="1" dirty="0">
              <a:latin typeface="+mn-lt"/>
            </a:endParaRPr>
          </a:p>
          <a:p>
            <a:pPr marL="285750" indent="-285750" algn="just">
              <a:buFontTx/>
              <a:buChar char="-"/>
            </a:pPr>
            <a:r>
              <a:rPr lang="pl-PL" dirty="0" smtClean="0">
                <a:latin typeface="+mn-lt"/>
              </a:rPr>
              <a:t>nabywanie </a:t>
            </a:r>
            <a:r>
              <a:rPr lang="pl-PL" dirty="0">
                <a:latin typeface="+mn-lt"/>
              </a:rPr>
              <a:t>lub uzupełnianie </a:t>
            </a:r>
            <a:r>
              <a:rPr lang="pl-PL" dirty="0" smtClean="0">
                <a:latin typeface="+mn-lt"/>
              </a:rPr>
              <a:t>doświadczenia </a:t>
            </a:r>
            <a:r>
              <a:rPr lang="pl-PL" dirty="0">
                <a:latin typeface="+mn-lt"/>
              </a:rPr>
              <a:t>zawodowego oraz </a:t>
            </a:r>
            <a:r>
              <a:rPr lang="pl-PL" dirty="0" smtClean="0">
                <a:latin typeface="+mn-lt"/>
              </a:rPr>
              <a:t>praktycznych umiejętności w zakresie </a:t>
            </a:r>
            <a:r>
              <a:rPr lang="pl-PL" dirty="0">
                <a:latin typeface="+mn-lt"/>
              </a:rPr>
              <a:t>wykonywania danego zawodu, </a:t>
            </a:r>
            <a:r>
              <a:rPr lang="pl-PL" dirty="0" smtClean="0">
                <a:latin typeface="+mn-lt"/>
              </a:rPr>
              <a:t>m.in. poprzez </a:t>
            </a:r>
            <a:r>
              <a:rPr lang="pl-PL" dirty="0">
                <a:latin typeface="+mn-lt"/>
              </a:rPr>
              <a:t>staże i </a:t>
            </a:r>
            <a:r>
              <a:rPr lang="pl-PL" dirty="0" smtClean="0">
                <a:latin typeface="+mn-lt"/>
              </a:rPr>
              <a:t>praktyki*</a:t>
            </a:r>
            <a:r>
              <a:rPr lang="pl-PL" b="1" dirty="0" smtClean="0">
                <a:latin typeface="+mn-lt"/>
              </a:rPr>
              <a:t>,</a:t>
            </a:r>
          </a:p>
          <a:p>
            <a:pPr algn="just"/>
            <a:r>
              <a:rPr lang="pl-PL" b="1" dirty="0" smtClean="0">
                <a:latin typeface="+mn-lt"/>
              </a:rPr>
              <a:t> </a:t>
            </a:r>
            <a:endParaRPr lang="pl-PL" b="1" dirty="0">
              <a:latin typeface="+mn-lt"/>
            </a:endParaRPr>
          </a:p>
          <a:p>
            <a:pPr algn="just">
              <a:buFontTx/>
              <a:buChar char="-"/>
            </a:pPr>
            <a:r>
              <a:rPr lang="pl-PL" dirty="0" smtClean="0">
                <a:latin typeface="+mn-lt"/>
              </a:rPr>
              <a:t>wsparcie </a:t>
            </a:r>
            <a:r>
              <a:rPr lang="pl-PL" dirty="0">
                <a:latin typeface="+mn-lt"/>
              </a:rPr>
              <a:t>zatrudnienia osoby młodej </a:t>
            </a:r>
            <a:r>
              <a:rPr lang="pl-PL" dirty="0" smtClean="0">
                <a:latin typeface="+mn-lt"/>
              </a:rPr>
              <a:t>u przedsiębiorcy </a:t>
            </a:r>
            <a:r>
              <a:rPr lang="pl-PL" dirty="0">
                <a:latin typeface="+mn-lt"/>
              </a:rPr>
              <a:t>lub innego pracodawcy,  </a:t>
            </a:r>
            <a:r>
              <a:rPr lang="pl-PL" dirty="0" smtClean="0">
                <a:latin typeface="+mn-lt"/>
              </a:rPr>
              <a:t>  </a:t>
            </a:r>
            <a:r>
              <a:rPr lang="pl-PL" dirty="0">
                <a:latin typeface="+mn-lt"/>
              </a:rPr>
              <a:t> </a:t>
            </a:r>
            <a:r>
              <a:rPr lang="pl-PL" dirty="0" smtClean="0">
                <a:latin typeface="+mn-lt"/>
              </a:rPr>
              <a:t>     stanowiące zachętę </a:t>
            </a:r>
            <a:r>
              <a:rPr lang="pl-PL" dirty="0">
                <a:latin typeface="+mn-lt"/>
              </a:rPr>
              <a:t>do zatrudnienia, m.in. poprzez </a:t>
            </a:r>
            <a:r>
              <a:rPr lang="pl-PL" dirty="0" smtClean="0">
                <a:latin typeface="+mn-lt"/>
              </a:rPr>
              <a:t>pokrycie kosztów </a:t>
            </a:r>
            <a:r>
              <a:rPr lang="pl-PL" dirty="0">
                <a:latin typeface="+mn-lt"/>
              </a:rPr>
              <a:t>subsydiowania zatrudnienia dla osób, </a:t>
            </a:r>
            <a:r>
              <a:rPr lang="pl-PL" dirty="0" smtClean="0">
                <a:latin typeface="+mn-lt"/>
              </a:rPr>
              <a:t>u których </a:t>
            </a:r>
            <a:r>
              <a:rPr lang="pl-PL" dirty="0">
                <a:latin typeface="+mn-lt"/>
              </a:rPr>
              <a:t>zidentyfikowano adekwatność tej </a:t>
            </a:r>
            <a:r>
              <a:rPr lang="pl-PL" dirty="0" smtClean="0">
                <a:latin typeface="+mn-lt"/>
              </a:rPr>
              <a:t>formy wsparcia</a:t>
            </a:r>
            <a:r>
              <a:rPr lang="pl-PL" dirty="0">
                <a:latin typeface="+mn-lt"/>
              </a:rPr>
              <a:t>, refundację wyposażenia lub </a:t>
            </a:r>
            <a:r>
              <a:rPr lang="pl-PL" dirty="0" smtClean="0">
                <a:latin typeface="+mn-lt"/>
              </a:rPr>
              <a:t>doposażenia stanowiska </a:t>
            </a:r>
            <a:r>
              <a:rPr lang="pl-PL" dirty="0">
                <a:latin typeface="+mn-lt"/>
              </a:rPr>
              <a:t>pracy </a:t>
            </a:r>
            <a:r>
              <a:rPr lang="pl-PL" dirty="0" smtClean="0">
                <a:latin typeface="+mn-lt"/>
              </a:rPr>
              <a:t>(</a:t>
            </a:r>
            <a:r>
              <a:rPr lang="pl-PL" dirty="0">
                <a:latin typeface="+mn-lt"/>
              </a:rPr>
              <a:t>wyłącznie w połączeniu </a:t>
            </a:r>
            <a:r>
              <a:rPr lang="pl-PL" dirty="0" smtClean="0">
                <a:latin typeface="+mn-lt"/>
              </a:rPr>
              <a:t/>
            </a:r>
            <a:br>
              <a:rPr lang="pl-PL" dirty="0" smtClean="0">
                <a:latin typeface="+mn-lt"/>
              </a:rPr>
            </a:br>
            <a:r>
              <a:rPr lang="pl-PL" dirty="0" smtClean="0">
                <a:latin typeface="+mn-lt"/>
              </a:rPr>
              <a:t>z subsydiowanym </a:t>
            </a:r>
            <a:r>
              <a:rPr lang="pl-PL" dirty="0">
                <a:latin typeface="+mn-lt"/>
              </a:rPr>
              <a:t>zatrudnieniem</a:t>
            </a:r>
            <a:r>
              <a:rPr lang="pl-PL" dirty="0" smtClean="0">
                <a:latin typeface="+mn-lt"/>
              </a:rPr>
              <a:t>).</a:t>
            </a:r>
          </a:p>
          <a:p>
            <a:pPr algn="just">
              <a:buFontTx/>
              <a:buChar char="-"/>
            </a:pPr>
            <a:endParaRPr lang="pl-PL" dirty="0" smtClean="0">
              <a:latin typeface="+mn-lt"/>
            </a:endParaRPr>
          </a:p>
          <a:p>
            <a:pPr algn="just"/>
            <a:r>
              <a:rPr lang="pl-PL" u="sng" dirty="0" smtClean="0">
                <a:latin typeface="+mn-lt"/>
              </a:rPr>
              <a:t>*</a:t>
            </a:r>
            <a:r>
              <a:rPr lang="pl-PL" sz="1600" u="sng" dirty="0" smtClean="0">
                <a:latin typeface="+mn-lt"/>
              </a:rPr>
              <a:t>Beneficjent w okresie odbywania stażu/praktyki wypłaca stypendium w wysokości 120% kwoty zasiłku, o którym mowa w art. 72 ust. 1 pkt. 1 Ustawy o promocji zatrudnienia i instytucjach rynku pracy.</a:t>
            </a:r>
            <a:endParaRPr lang="pl-PL" u="sng" dirty="0">
              <a:latin typeface="+mn-lt"/>
            </a:endParaRPr>
          </a:p>
        </p:txBody>
      </p:sp>
    </p:spTree>
    <p:extLst>
      <p:ext uri="{BB962C8B-B14F-4D97-AF65-F5344CB8AC3E}">
        <p14:creationId xmlns:p14="http://schemas.microsoft.com/office/powerpoint/2010/main" val="269443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odtytuł 13"/>
          <p:cNvSpPr>
            <a:spLocks noGrp="1"/>
          </p:cNvSpPr>
          <p:nvPr>
            <p:ph type="subTitle" idx="1"/>
          </p:nvPr>
        </p:nvSpPr>
        <p:spPr>
          <a:xfrm>
            <a:off x="239697" y="1150841"/>
            <a:ext cx="8687079" cy="4415457"/>
          </a:xfrm>
        </p:spPr>
        <p:txBody>
          <a:bodyPr/>
          <a:lstStyle/>
          <a:p>
            <a:endParaRPr lang="pl-PL" sz="1800" u="sng" dirty="0" smtClean="0">
              <a:solidFill>
                <a:srgbClr val="000000"/>
              </a:solidFill>
              <a:latin typeface="Arial" panose="020B0604020202020204" pitchFamily="34" charset="0"/>
              <a:ea typeface="Calibri" panose="020F0502020204030204" pitchFamily="34" charset="0"/>
            </a:endParaRPr>
          </a:p>
          <a:p>
            <a:r>
              <a:rPr lang="pl-PL" sz="2000" u="sng" dirty="0" smtClean="0">
                <a:solidFill>
                  <a:srgbClr val="000000"/>
                </a:solidFill>
                <a:latin typeface="Arial" panose="020B0604020202020204" pitchFamily="34" charset="0"/>
                <a:ea typeface="Calibri" panose="020F0502020204030204" pitchFamily="34" charset="0"/>
              </a:rPr>
              <a:t>Ogólna </a:t>
            </a:r>
            <a:r>
              <a:rPr lang="pl-PL" sz="2000" u="sng" dirty="0">
                <a:solidFill>
                  <a:srgbClr val="000000"/>
                </a:solidFill>
                <a:latin typeface="Arial" panose="020B0604020202020204" pitchFamily="34" charset="0"/>
                <a:ea typeface="Calibri" panose="020F0502020204030204" pitchFamily="34" charset="0"/>
              </a:rPr>
              <a:t>pula środków przeznaczona na dofinansowanie </a:t>
            </a:r>
            <a:r>
              <a:rPr lang="pl-PL" sz="2000" u="sng" dirty="0" smtClean="0">
                <a:solidFill>
                  <a:srgbClr val="000000"/>
                </a:solidFill>
                <a:latin typeface="Arial" panose="020B0604020202020204" pitchFamily="34" charset="0"/>
                <a:ea typeface="Calibri" panose="020F0502020204030204" pitchFamily="34" charset="0"/>
              </a:rPr>
              <a:t>projektów:</a:t>
            </a:r>
            <a:r>
              <a:rPr lang="pl-PL" sz="2000" u="sng" dirty="0">
                <a:latin typeface="Arial" panose="020B0604020202020204" pitchFamily="34" charset="0"/>
                <a:ea typeface="Calibri" panose="020F0502020204030204" pitchFamily="34" charset="0"/>
              </a:rPr>
              <a:t> </a:t>
            </a:r>
            <a:r>
              <a:rPr lang="pl-PL" sz="2000" dirty="0" smtClean="0">
                <a:latin typeface="Arial" panose="020B0604020202020204" pitchFamily="34" charset="0"/>
                <a:ea typeface="Calibri" panose="020F0502020204030204" pitchFamily="34" charset="0"/>
              </a:rPr>
              <a:t/>
            </a:r>
            <a:br>
              <a:rPr lang="pl-PL" sz="2000" dirty="0" smtClean="0">
                <a:latin typeface="Arial" panose="020B0604020202020204" pitchFamily="34" charset="0"/>
                <a:ea typeface="Calibri" panose="020F0502020204030204" pitchFamily="34" charset="0"/>
              </a:rPr>
            </a:br>
            <a:endParaRPr lang="pl-PL" sz="2000" dirty="0" smtClean="0">
              <a:latin typeface="Arial" panose="020B0604020202020204" pitchFamily="34" charset="0"/>
              <a:ea typeface="Calibri" panose="020F0502020204030204" pitchFamily="34" charset="0"/>
            </a:endParaRPr>
          </a:p>
          <a:p>
            <a:r>
              <a:rPr lang="pl-PL" b="1" dirty="0" smtClean="0">
                <a:latin typeface="Arial" panose="020B0604020202020204" pitchFamily="34" charset="0"/>
                <a:ea typeface="Calibri" panose="020F0502020204030204" pitchFamily="34" charset="0"/>
              </a:rPr>
              <a:t>Alokacja </a:t>
            </a:r>
            <a:r>
              <a:rPr lang="pl-PL" b="1" dirty="0">
                <a:latin typeface="Arial" panose="020B0604020202020204" pitchFamily="34" charset="0"/>
                <a:ea typeface="Calibri" panose="020F0502020204030204" pitchFamily="34" charset="0"/>
              </a:rPr>
              <a:t>na konkurs wynosi 32 789 950 </a:t>
            </a:r>
            <a:r>
              <a:rPr lang="pl-PL" b="1" dirty="0" smtClean="0">
                <a:latin typeface="Arial" panose="020B0604020202020204" pitchFamily="34" charset="0"/>
                <a:ea typeface="Calibri" panose="020F0502020204030204" pitchFamily="34" charset="0"/>
              </a:rPr>
              <a:t>PLN</a:t>
            </a:r>
          </a:p>
          <a:p>
            <a:r>
              <a:rPr lang="pl-PL" u="sng" dirty="0">
                <a:solidFill>
                  <a:srgbClr val="000000"/>
                </a:solidFill>
                <a:latin typeface="Arial" panose="020B0604020202020204" pitchFamily="34" charset="0"/>
                <a:ea typeface="Calibri" panose="020F0502020204030204" pitchFamily="34" charset="0"/>
              </a:rPr>
              <a:t>Poziom </a:t>
            </a:r>
            <a:r>
              <a:rPr lang="pl-PL" u="sng" dirty="0" smtClean="0">
                <a:solidFill>
                  <a:srgbClr val="000000"/>
                </a:solidFill>
                <a:latin typeface="Arial" panose="020B0604020202020204" pitchFamily="34" charset="0"/>
                <a:ea typeface="Calibri" panose="020F0502020204030204" pitchFamily="34" charset="0"/>
              </a:rPr>
              <a:t>dofinansowania: </a:t>
            </a:r>
            <a:r>
              <a:rPr lang="pl-PL" sz="2800" b="1" dirty="0">
                <a:solidFill>
                  <a:srgbClr val="000000"/>
                </a:solidFill>
                <a:latin typeface="Arial" panose="020B0604020202020204" pitchFamily="34" charset="0"/>
                <a:ea typeface="Calibri" panose="020F0502020204030204" pitchFamily="34" charset="0"/>
              </a:rPr>
              <a:t>95</a:t>
            </a:r>
            <a:r>
              <a:rPr lang="pl-PL" sz="2800" b="1" dirty="0" smtClean="0">
                <a:solidFill>
                  <a:srgbClr val="000000"/>
                </a:solidFill>
                <a:latin typeface="Arial" panose="020B0604020202020204" pitchFamily="34" charset="0"/>
                <a:ea typeface="Calibri" panose="020F0502020204030204" pitchFamily="34" charset="0"/>
              </a:rPr>
              <a:t>%</a:t>
            </a:r>
          </a:p>
          <a:p>
            <a:r>
              <a:rPr lang="pl-PL" u="sng" dirty="0">
                <a:solidFill>
                  <a:srgbClr val="000000"/>
                </a:solidFill>
                <a:latin typeface="Arial" panose="020B0604020202020204" pitchFamily="34" charset="0"/>
                <a:ea typeface="Calibri" panose="020F0502020204030204" pitchFamily="34" charset="0"/>
              </a:rPr>
              <a:t>Minimalny wkład </a:t>
            </a:r>
            <a:r>
              <a:rPr lang="pl-PL" u="sng" dirty="0" smtClean="0">
                <a:solidFill>
                  <a:srgbClr val="000000"/>
                </a:solidFill>
                <a:latin typeface="Arial" panose="020B0604020202020204" pitchFamily="34" charset="0"/>
                <a:ea typeface="Calibri" panose="020F0502020204030204" pitchFamily="34" charset="0"/>
              </a:rPr>
              <a:t>własny</a:t>
            </a:r>
            <a:r>
              <a:rPr lang="pl-PL" dirty="0" smtClean="0">
                <a:solidFill>
                  <a:srgbClr val="000000"/>
                </a:solidFill>
                <a:latin typeface="Arial" panose="020B0604020202020204" pitchFamily="34" charset="0"/>
                <a:ea typeface="Calibri" panose="020F0502020204030204" pitchFamily="34" charset="0"/>
              </a:rPr>
              <a:t>: </a:t>
            </a:r>
            <a:r>
              <a:rPr lang="pl-PL" sz="2800" b="1" dirty="0">
                <a:solidFill>
                  <a:srgbClr val="000000"/>
                </a:solidFill>
                <a:latin typeface="Arial" panose="020B0604020202020204" pitchFamily="34" charset="0"/>
                <a:ea typeface="Calibri" panose="020F0502020204030204" pitchFamily="34" charset="0"/>
              </a:rPr>
              <a:t>5% wartości </a:t>
            </a:r>
            <a:r>
              <a:rPr lang="pl-PL" sz="2800" b="1" dirty="0" smtClean="0">
                <a:solidFill>
                  <a:srgbClr val="000000"/>
                </a:solidFill>
                <a:latin typeface="Arial" panose="020B0604020202020204" pitchFamily="34" charset="0"/>
                <a:ea typeface="Calibri" panose="020F0502020204030204" pitchFamily="34" charset="0"/>
              </a:rPr>
              <a:t>projektu</a:t>
            </a:r>
            <a:endParaRPr lang="pl-PL" sz="2800" b="1" dirty="0">
              <a:latin typeface="Arial" panose="020B0604020202020204" pitchFamily="34" charset="0"/>
            </a:endParaRPr>
          </a:p>
          <a:p>
            <a:endParaRPr lang="pl-PL" sz="2000" dirty="0" smtClean="0">
              <a:latin typeface="Arial" panose="020B0604020202020204" pitchFamily="34" charset="0"/>
              <a:ea typeface="Times New Roman" panose="02020603050405020304" pitchFamily="18" charset="0"/>
              <a:cs typeface="Times New Roman" panose="02020603050405020304" pitchFamily="18" charset="0"/>
            </a:endParaRPr>
          </a:p>
          <a:p>
            <a:r>
              <a:rPr lang="pl-PL" sz="2000" dirty="0" smtClean="0">
                <a:latin typeface="Arial" panose="020B0604020202020204" pitchFamily="34" charset="0"/>
                <a:ea typeface="Times New Roman" panose="02020603050405020304" pitchFamily="18" charset="0"/>
                <a:cs typeface="Times New Roman" panose="02020603050405020304" pitchFamily="18" charset="0"/>
              </a:rPr>
              <a:t>Liczba </a:t>
            </a:r>
            <a:r>
              <a:rPr lang="pl-PL" sz="2000" dirty="0">
                <a:latin typeface="Arial" panose="020B0604020202020204" pitchFamily="34" charset="0"/>
                <a:ea typeface="Times New Roman" panose="02020603050405020304" pitchFamily="18" charset="0"/>
                <a:cs typeface="Times New Roman" panose="02020603050405020304" pitchFamily="18" charset="0"/>
              </a:rPr>
              <a:t>osób planowanych do objęcia wsparciem w ramach projektów dofinansowanych w tym konkursie wynosi </a:t>
            </a:r>
            <a:r>
              <a:rPr lang="pl-PL" sz="2000" b="1" dirty="0">
                <a:latin typeface="Arial" panose="020B0604020202020204" pitchFamily="34" charset="0"/>
                <a:ea typeface="Times New Roman" panose="02020603050405020304" pitchFamily="18" charset="0"/>
                <a:cs typeface="Times New Roman" panose="02020603050405020304" pitchFamily="18" charset="0"/>
              </a:rPr>
              <a:t>2 179</a:t>
            </a:r>
            <a:r>
              <a:rPr lang="pl-PL" sz="2000" dirty="0">
                <a:latin typeface="Arial" panose="020B0604020202020204" pitchFamily="34" charset="0"/>
                <a:ea typeface="Times New Roman" panose="02020603050405020304" pitchFamily="18" charset="0"/>
                <a:cs typeface="Times New Roman" panose="02020603050405020304" pitchFamily="18" charset="0"/>
              </a:rPr>
              <a:t>. Aby umożliwić objęcie wsparciem zakładanej liczby osób przy alokacji w tej wysokości </a:t>
            </a:r>
            <a:r>
              <a:rPr lang="pl-PL" sz="2000" u="sng" dirty="0">
                <a:latin typeface="Arial" panose="020B0604020202020204" pitchFamily="34" charset="0"/>
                <a:ea typeface="Times New Roman" panose="02020603050405020304" pitchFamily="18" charset="0"/>
                <a:cs typeface="Times New Roman" panose="02020603050405020304" pitchFamily="18" charset="0"/>
              </a:rPr>
              <a:t>należy przyjąć, </a:t>
            </a:r>
            <a:r>
              <a:rPr lang="pl-PL" sz="2000" u="sng" dirty="0" smtClean="0">
                <a:latin typeface="Arial" panose="020B0604020202020204" pitchFamily="34" charset="0"/>
                <a:ea typeface="Times New Roman" panose="02020603050405020304" pitchFamily="18" charset="0"/>
                <a:cs typeface="Times New Roman" panose="02020603050405020304" pitchFamily="18" charset="0"/>
              </a:rPr>
              <a:t>że </a:t>
            </a:r>
            <a:r>
              <a:rPr lang="pl-PL" sz="2000" u="sng" dirty="0">
                <a:latin typeface="Arial" panose="020B0604020202020204" pitchFamily="34" charset="0"/>
                <a:ea typeface="Times New Roman" panose="02020603050405020304" pitchFamily="18" charset="0"/>
                <a:cs typeface="Times New Roman" panose="02020603050405020304" pitchFamily="18" charset="0"/>
              </a:rPr>
              <a:t>średni koszt </a:t>
            </a:r>
            <a:r>
              <a:rPr lang="pl-PL" sz="2000" u="sng" dirty="0" smtClean="0">
                <a:latin typeface="Arial" panose="020B0604020202020204" pitchFamily="34" charset="0"/>
                <a:ea typeface="Times New Roman" panose="02020603050405020304" pitchFamily="18" charset="0"/>
                <a:cs typeface="Times New Roman" panose="02020603050405020304" pitchFamily="18" charset="0"/>
              </a:rPr>
              <a:t>wsparcia na </a:t>
            </a:r>
            <a:r>
              <a:rPr lang="pl-PL" sz="2000" u="sng" dirty="0">
                <a:latin typeface="Arial" panose="020B0604020202020204" pitchFamily="34" charset="0"/>
                <a:ea typeface="Times New Roman" panose="02020603050405020304" pitchFamily="18" charset="0"/>
                <a:cs typeface="Times New Roman" panose="02020603050405020304" pitchFamily="18" charset="0"/>
              </a:rPr>
              <a:t>jednego uczestnika projektu </a:t>
            </a:r>
            <a:r>
              <a:rPr lang="pl-PL" sz="2000" u="sng" dirty="0" smtClean="0">
                <a:latin typeface="Arial" panose="020B0604020202020204" pitchFamily="34" charset="0"/>
                <a:ea typeface="Times New Roman" panose="02020603050405020304" pitchFamily="18" charset="0"/>
                <a:cs typeface="Times New Roman" panose="02020603050405020304" pitchFamily="18" charset="0"/>
              </a:rPr>
              <a:t/>
            </a:r>
            <a:br>
              <a:rPr lang="pl-PL" sz="2000" u="sng" dirty="0" smtClean="0">
                <a:latin typeface="Arial" panose="020B0604020202020204" pitchFamily="34" charset="0"/>
                <a:ea typeface="Times New Roman" panose="02020603050405020304" pitchFamily="18" charset="0"/>
                <a:cs typeface="Times New Roman" panose="02020603050405020304" pitchFamily="18" charset="0"/>
              </a:rPr>
            </a:br>
            <a:r>
              <a:rPr lang="pl-PL" sz="2000" u="sng" dirty="0" smtClean="0">
                <a:latin typeface="Arial" panose="020B0604020202020204" pitchFamily="34" charset="0"/>
                <a:ea typeface="Times New Roman" panose="02020603050405020304" pitchFamily="18" charset="0"/>
                <a:cs typeface="Times New Roman" panose="02020603050405020304" pitchFamily="18" charset="0"/>
              </a:rPr>
              <a:t>wynosi </a:t>
            </a:r>
            <a:r>
              <a:rPr lang="pl-PL" sz="2000" b="1" u="sng" dirty="0">
                <a:latin typeface="Arial" panose="020B0604020202020204" pitchFamily="34" charset="0"/>
                <a:ea typeface="Times New Roman" panose="02020603050405020304" pitchFamily="18" charset="0"/>
                <a:cs typeface="Times New Roman" panose="02020603050405020304" pitchFamily="18" charset="0"/>
              </a:rPr>
              <a:t>15 048 zł</a:t>
            </a:r>
            <a:r>
              <a:rPr lang="pl-PL" sz="2000" u="sng" dirty="0">
                <a:latin typeface="Arial" panose="020B0604020202020204" pitchFamily="34" charset="0"/>
                <a:ea typeface="Times New Roman" panose="02020603050405020304" pitchFamily="18" charset="0"/>
                <a:cs typeface="Times New Roman" panose="02020603050405020304" pitchFamily="18" charset="0"/>
              </a:rPr>
              <a:t>. </a:t>
            </a:r>
            <a:endParaRPr lang="pl-PL" sz="2000" u="sng" dirty="0" smtClean="0">
              <a:solidFill>
                <a:srgbClr val="000000"/>
              </a:solidFill>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53186584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4616648"/>
          </a:xfrm>
          <a:prstGeom prst="rect">
            <a:avLst/>
          </a:prstGeom>
        </p:spPr>
        <p:txBody>
          <a:bodyPr wrap="square">
            <a:spAutoFit/>
          </a:bodyPr>
          <a:lstStyle/>
          <a:p>
            <a:r>
              <a:rPr lang="pl-PL" sz="2400" b="1" u="sng" dirty="0">
                <a:latin typeface="+mn-lt"/>
              </a:rPr>
              <a:t>F</a:t>
            </a:r>
            <a:r>
              <a:rPr lang="pl-PL" sz="2400" b="1" u="sng" dirty="0" smtClean="0">
                <a:latin typeface="+mn-lt"/>
              </a:rPr>
              <a:t>ormy </a:t>
            </a:r>
            <a:r>
              <a:rPr lang="pl-PL" sz="2400" b="1" u="sng" dirty="0">
                <a:latin typeface="+mn-lt"/>
              </a:rPr>
              <a:t>wsparcia możliwe do realizacji w </a:t>
            </a:r>
            <a:r>
              <a:rPr lang="pl-PL" sz="2400" b="1" u="sng" dirty="0" smtClean="0">
                <a:latin typeface="+mn-lt"/>
              </a:rPr>
              <a:t>projektach </a:t>
            </a:r>
            <a:r>
              <a:rPr lang="pl-PL" u="sng" dirty="0" smtClean="0">
                <a:latin typeface="+mn-lt"/>
              </a:rPr>
              <a:t>(</a:t>
            </a:r>
            <a:r>
              <a:rPr lang="pl-PL" u="sng" dirty="0">
                <a:latin typeface="+mn-lt"/>
              </a:rPr>
              <a:t>c.d</a:t>
            </a:r>
            <a:r>
              <a:rPr lang="pl-PL" u="sng" dirty="0" smtClean="0">
                <a:latin typeface="+mn-lt"/>
              </a:rPr>
              <a:t>.)</a:t>
            </a:r>
            <a:r>
              <a:rPr lang="pl-PL" b="1" dirty="0" smtClean="0">
                <a:latin typeface="+mn-lt"/>
              </a:rPr>
              <a:t/>
            </a:r>
            <a:br>
              <a:rPr lang="pl-PL" b="1" dirty="0" smtClean="0">
                <a:latin typeface="+mn-lt"/>
              </a:rPr>
            </a:br>
            <a:endParaRPr lang="pl-PL" b="1" dirty="0" smtClean="0">
              <a:latin typeface="+mn-lt"/>
            </a:endParaRPr>
          </a:p>
          <a:p>
            <a:endParaRPr lang="pl-PL" b="1" dirty="0">
              <a:latin typeface="+mn-lt"/>
            </a:endParaRPr>
          </a:p>
          <a:p>
            <a:pPr algn="just"/>
            <a:r>
              <a:rPr lang="pl-PL" b="1" dirty="0" smtClean="0">
                <a:latin typeface="+mn-lt"/>
              </a:rPr>
              <a:t>4</a:t>
            </a:r>
            <a:r>
              <a:rPr lang="pl-PL" b="1" dirty="0">
                <a:latin typeface="+mn-lt"/>
              </a:rPr>
              <a:t>. Instrumenty i usługi rynku pracy służące </a:t>
            </a:r>
            <a:r>
              <a:rPr lang="pl-PL" b="1" dirty="0" smtClean="0">
                <a:latin typeface="+mn-lt"/>
              </a:rPr>
              <a:t>wsparciu mobilności </a:t>
            </a:r>
            <a:r>
              <a:rPr lang="pl-PL" b="1" dirty="0">
                <a:latin typeface="+mn-lt"/>
              </a:rPr>
              <a:t>międzysektorowej </a:t>
            </a:r>
            <a:r>
              <a:rPr lang="pl-PL" b="1" dirty="0" smtClean="0">
                <a:latin typeface="+mn-lt"/>
              </a:rPr>
              <a:t/>
            </a:r>
            <a:br>
              <a:rPr lang="pl-PL" b="1" dirty="0" smtClean="0">
                <a:latin typeface="+mn-lt"/>
              </a:rPr>
            </a:br>
            <a:r>
              <a:rPr lang="pl-PL" b="1" dirty="0" smtClean="0">
                <a:latin typeface="+mn-lt"/>
              </a:rPr>
              <a:t>i geograficznej (uwzględniając </a:t>
            </a:r>
            <a:r>
              <a:rPr lang="pl-PL" b="1" dirty="0">
                <a:latin typeface="+mn-lt"/>
              </a:rPr>
              <a:t>mobilność zawodową na </a:t>
            </a:r>
            <a:r>
              <a:rPr lang="pl-PL" b="1" dirty="0" smtClean="0">
                <a:latin typeface="+mn-lt"/>
              </a:rPr>
              <a:t>europejskim rynku </a:t>
            </a:r>
            <a:r>
              <a:rPr lang="pl-PL" b="1" dirty="0">
                <a:latin typeface="+mn-lt"/>
              </a:rPr>
              <a:t>pracy za pośrednictwem sieci EURES</a:t>
            </a:r>
            <a:r>
              <a:rPr lang="pl-PL" b="1" dirty="0" smtClean="0">
                <a:latin typeface="+mn-lt"/>
              </a:rPr>
              <a:t>):</a:t>
            </a:r>
          </a:p>
          <a:p>
            <a:pPr algn="just"/>
            <a:endParaRPr lang="pl-PL" b="1" dirty="0">
              <a:latin typeface="+mn-lt"/>
            </a:endParaRPr>
          </a:p>
          <a:p>
            <a:pPr algn="just"/>
            <a:r>
              <a:rPr lang="pl-PL" dirty="0">
                <a:latin typeface="+mn-lt"/>
              </a:rPr>
              <a:t>-</a:t>
            </a:r>
            <a:r>
              <a:rPr lang="pl-PL" dirty="0" smtClean="0">
                <a:latin typeface="+mn-lt"/>
              </a:rPr>
              <a:t> </a:t>
            </a:r>
            <a:r>
              <a:rPr lang="pl-PL" dirty="0">
                <a:latin typeface="+mn-lt"/>
              </a:rPr>
              <a:t>wsparcie mobilności międzysektorowej dla </a:t>
            </a:r>
            <a:r>
              <a:rPr lang="pl-PL" dirty="0" smtClean="0">
                <a:latin typeface="+mn-lt"/>
              </a:rPr>
              <a:t>osób, które </a:t>
            </a:r>
            <a:r>
              <a:rPr lang="pl-PL" dirty="0">
                <a:latin typeface="+mn-lt"/>
              </a:rPr>
              <a:t>mają trudności ze znalezieniem </a:t>
            </a:r>
            <a:r>
              <a:rPr lang="pl-PL" dirty="0" smtClean="0">
                <a:latin typeface="+mn-lt"/>
              </a:rPr>
              <a:t>zatrudnienia w </a:t>
            </a:r>
            <a:r>
              <a:rPr lang="pl-PL" dirty="0">
                <a:latin typeface="+mn-lt"/>
              </a:rPr>
              <a:t>sektorze lub branży, m.in. poprzez zmianę </a:t>
            </a:r>
            <a:r>
              <a:rPr lang="pl-PL" dirty="0" smtClean="0">
                <a:latin typeface="+mn-lt"/>
              </a:rPr>
              <a:t>lub uzupełnienie </a:t>
            </a:r>
            <a:r>
              <a:rPr lang="pl-PL" dirty="0">
                <a:latin typeface="+mn-lt"/>
              </a:rPr>
              <a:t>kompetencji lub </a:t>
            </a:r>
            <a:r>
              <a:rPr lang="pl-PL" dirty="0" smtClean="0">
                <a:latin typeface="+mn-lt"/>
              </a:rPr>
              <a:t>kwalifikacji pozwalających </a:t>
            </a:r>
            <a:r>
              <a:rPr lang="pl-PL" dirty="0">
                <a:latin typeface="+mn-lt"/>
              </a:rPr>
              <a:t>na podjęcie zatrudnienia w </a:t>
            </a:r>
            <a:r>
              <a:rPr lang="pl-PL" dirty="0" smtClean="0">
                <a:latin typeface="+mn-lt"/>
              </a:rPr>
              <a:t>innym sektorze</a:t>
            </a:r>
            <a:r>
              <a:rPr lang="pl-PL" dirty="0">
                <a:latin typeface="+mn-lt"/>
              </a:rPr>
              <a:t>, min. poprzez praktyki, staże i </a:t>
            </a:r>
            <a:r>
              <a:rPr lang="pl-PL" dirty="0" smtClean="0">
                <a:latin typeface="+mn-lt"/>
              </a:rPr>
              <a:t>szkolenia, spełniające </a:t>
            </a:r>
            <a:r>
              <a:rPr lang="pl-PL" dirty="0">
                <a:latin typeface="+mn-lt"/>
              </a:rPr>
              <a:t>standardy wyznaczone dla tych </a:t>
            </a:r>
            <a:r>
              <a:rPr lang="pl-PL" dirty="0" smtClean="0">
                <a:latin typeface="+mn-lt"/>
              </a:rPr>
              <a:t>usług,</a:t>
            </a:r>
            <a:r>
              <a:rPr lang="pl-PL" b="1" dirty="0" smtClean="0">
                <a:latin typeface="+mn-lt"/>
              </a:rPr>
              <a:t/>
            </a:r>
            <a:br>
              <a:rPr lang="pl-PL" b="1" dirty="0" smtClean="0">
                <a:latin typeface="+mn-lt"/>
              </a:rPr>
            </a:br>
            <a:endParaRPr lang="pl-PL" b="1" dirty="0">
              <a:latin typeface="+mn-lt"/>
            </a:endParaRPr>
          </a:p>
          <a:p>
            <a:pPr algn="just"/>
            <a:r>
              <a:rPr lang="pl-PL" dirty="0">
                <a:latin typeface="+mn-lt"/>
              </a:rPr>
              <a:t>-</a:t>
            </a:r>
            <a:r>
              <a:rPr lang="pl-PL" dirty="0" smtClean="0">
                <a:latin typeface="+mn-lt"/>
              </a:rPr>
              <a:t> </a:t>
            </a:r>
            <a:r>
              <a:rPr lang="pl-PL" dirty="0">
                <a:latin typeface="+mn-lt"/>
              </a:rPr>
              <a:t>wsparcie mobilności geograficznej dla </a:t>
            </a:r>
            <a:r>
              <a:rPr lang="pl-PL" dirty="0" smtClean="0">
                <a:latin typeface="+mn-lt"/>
              </a:rPr>
              <a:t>osób młodych</a:t>
            </a:r>
            <a:r>
              <a:rPr lang="pl-PL" dirty="0">
                <a:latin typeface="+mn-lt"/>
              </a:rPr>
              <a:t>, u których zidentyfikowano problem </a:t>
            </a:r>
            <a:r>
              <a:rPr lang="pl-PL" dirty="0" smtClean="0">
                <a:latin typeface="+mn-lt"/>
              </a:rPr>
              <a:t>z zatrudnieniem </a:t>
            </a:r>
            <a:r>
              <a:rPr lang="pl-PL" dirty="0">
                <a:latin typeface="+mn-lt"/>
              </a:rPr>
              <a:t>w miejscu zamieszkania, </a:t>
            </a:r>
            <a:r>
              <a:rPr lang="pl-PL" dirty="0" smtClean="0">
                <a:latin typeface="+mn-lt"/>
              </a:rPr>
              <a:t>m.in. poprzez </a:t>
            </a:r>
            <a:r>
              <a:rPr lang="pl-PL" dirty="0">
                <a:latin typeface="+mn-lt"/>
              </a:rPr>
              <a:t>pokrycie kosztów dojazdu do pracy </a:t>
            </a:r>
            <a:r>
              <a:rPr lang="pl-PL" dirty="0" smtClean="0">
                <a:latin typeface="+mn-lt"/>
              </a:rPr>
              <a:t>lub wstępnego </a:t>
            </a:r>
            <a:r>
              <a:rPr lang="pl-PL" dirty="0">
                <a:latin typeface="+mn-lt"/>
              </a:rPr>
              <a:t>zagospodarowania w nowym </a:t>
            </a:r>
            <a:r>
              <a:rPr lang="pl-PL" dirty="0" smtClean="0">
                <a:latin typeface="+mn-lt"/>
              </a:rPr>
              <a:t>miejscu zamieszkania</a:t>
            </a:r>
            <a:r>
              <a:rPr lang="pl-PL" dirty="0">
                <a:latin typeface="+mn-lt"/>
              </a:rPr>
              <a:t>, m.in. poprzez finansowanie </a:t>
            </a:r>
            <a:r>
              <a:rPr lang="pl-PL" dirty="0" smtClean="0">
                <a:latin typeface="+mn-lt"/>
              </a:rPr>
              <a:t>kosztów dojazdu</a:t>
            </a:r>
            <a:r>
              <a:rPr lang="pl-PL" dirty="0">
                <a:latin typeface="+mn-lt"/>
              </a:rPr>
              <a:t>, zapewnienie środków na </a:t>
            </a:r>
            <a:r>
              <a:rPr lang="pl-PL" dirty="0" smtClean="0">
                <a:latin typeface="+mn-lt"/>
              </a:rPr>
              <a:t>zasiedlenie.</a:t>
            </a:r>
            <a:endParaRPr lang="pl-PL" dirty="0">
              <a:latin typeface="+mn-lt"/>
            </a:endParaRPr>
          </a:p>
        </p:txBody>
      </p:sp>
    </p:spTree>
    <p:extLst>
      <p:ext uri="{BB962C8B-B14F-4D97-AF65-F5344CB8AC3E}">
        <p14:creationId xmlns:p14="http://schemas.microsoft.com/office/powerpoint/2010/main" val="17129818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2677656"/>
          </a:xfrm>
          <a:prstGeom prst="rect">
            <a:avLst/>
          </a:prstGeom>
        </p:spPr>
        <p:txBody>
          <a:bodyPr wrap="square">
            <a:spAutoFit/>
          </a:bodyPr>
          <a:lstStyle/>
          <a:p>
            <a:r>
              <a:rPr lang="pl-PL" sz="2400" b="1" u="sng" dirty="0">
                <a:latin typeface="+mn-lt"/>
              </a:rPr>
              <a:t>F</a:t>
            </a:r>
            <a:r>
              <a:rPr lang="pl-PL" sz="2400" b="1" u="sng" dirty="0" smtClean="0">
                <a:latin typeface="+mn-lt"/>
              </a:rPr>
              <a:t>ormy </a:t>
            </a:r>
            <a:r>
              <a:rPr lang="pl-PL" sz="2400" b="1" u="sng" dirty="0">
                <a:latin typeface="+mn-lt"/>
              </a:rPr>
              <a:t>wsparcia możliwe do realizacji w </a:t>
            </a:r>
            <a:r>
              <a:rPr lang="pl-PL" sz="2400" b="1" u="sng" dirty="0" smtClean="0">
                <a:latin typeface="+mn-lt"/>
              </a:rPr>
              <a:t>projektach </a:t>
            </a:r>
            <a:r>
              <a:rPr lang="pl-PL" u="sng" dirty="0" smtClean="0">
                <a:latin typeface="+mn-lt"/>
              </a:rPr>
              <a:t>(</a:t>
            </a:r>
            <a:r>
              <a:rPr lang="pl-PL" u="sng" dirty="0">
                <a:latin typeface="+mn-lt"/>
              </a:rPr>
              <a:t>c.d</a:t>
            </a:r>
            <a:r>
              <a:rPr lang="pl-PL" u="sng" dirty="0" smtClean="0">
                <a:latin typeface="+mn-lt"/>
              </a:rPr>
              <a:t>.)</a:t>
            </a:r>
          </a:p>
          <a:p>
            <a:endParaRPr lang="pl-PL" b="1" dirty="0">
              <a:latin typeface="+mn-lt"/>
            </a:endParaRPr>
          </a:p>
          <a:p>
            <a:pPr algn="just"/>
            <a:r>
              <a:rPr lang="pl-PL" b="1" dirty="0">
                <a:latin typeface="+mn-lt"/>
              </a:rPr>
              <a:t>5. Instrumenty i usługi rynku pracy skierowane do </a:t>
            </a:r>
            <a:r>
              <a:rPr lang="pl-PL" b="1" dirty="0" smtClean="0">
                <a:latin typeface="+mn-lt"/>
              </a:rPr>
              <a:t>osób niepełnosprawnych:</a:t>
            </a:r>
            <a:br>
              <a:rPr lang="pl-PL" b="1" dirty="0" smtClean="0">
                <a:latin typeface="+mn-lt"/>
              </a:rPr>
            </a:br>
            <a:endParaRPr lang="pl-PL" b="1" dirty="0">
              <a:latin typeface="+mn-lt"/>
            </a:endParaRPr>
          </a:p>
          <a:p>
            <a:pPr algn="just"/>
            <a:r>
              <a:rPr lang="pl-PL" dirty="0">
                <a:latin typeface="+mn-lt"/>
              </a:rPr>
              <a:t>-</a:t>
            </a:r>
            <a:r>
              <a:rPr lang="pl-PL" dirty="0" smtClean="0">
                <a:latin typeface="+mn-lt"/>
              </a:rPr>
              <a:t> </a:t>
            </a:r>
            <a:r>
              <a:rPr lang="pl-PL" dirty="0">
                <a:latin typeface="+mn-lt"/>
              </a:rPr>
              <a:t>niwelowanie barier jakie napotykają osoby </a:t>
            </a:r>
            <a:r>
              <a:rPr lang="pl-PL" dirty="0" smtClean="0">
                <a:latin typeface="+mn-lt"/>
              </a:rPr>
              <a:t>młode niepełnosprawne </a:t>
            </a:r>
            <a:r>
              <a:rPr lang="pl-PL" dirty="0">
                <a:latin typeface="+mn-lt"/>
              </a:rPr>
              <a:t>w zakresie </a:t>
            </a:r>
            <a:r>
              <a:rPr lang="pl-PL" dirty="0" smtClean="0">
                <a:latin typeface="+mn-lt"/>
              </a:rPr>
              <a:t/>
            </a:r>
            <a:br>
              <a:rPr lang="pl-PL" dirty="0" smtClean="0">
                <a:latin typeface="+mn-lt"/>
              </a:rPr>
            </a:br>
            <a:r>
              <a:rPr lang="pl-PL" dirty="0" smtClean="0">
                <a:latin typeface="+mn-lt"/>
              </a:rPr>
              <a:t>zdobycia i utrzymania zatrudnienia</a:t>
            </a:r>
            <a:r>
              <a:rPr lang="pl-PL" dirty="0">
                <a:latin typeface="+mn-lt"/>
              </a:rPr>
              <a:t>, m.in. poprzez finansowanie </a:t>
            </a:r>
            <a:r>
              <a:rPr lang="pl-PL" dirty="0" smtClean="0">
                <a:latin typeface="+mn-lt"/>
              </a:rPr>
              <a:t>pracy asystenta </a:t>
            </a:r>
            <a:r>
              <a:rPr lang="pl-PL" dirty="0">
                <a:latin typeface="+mn-lt"/>
              </a:rPr>
              <a:t>osoby niepełnosprawnej, którego </a:t>
            </a:r>
            <a:r>
              <a:rPr lang="pl-PL" dirty="0" smtClean="0">
                <a:latin typeface="+mn-lt"/>
              </a:rPr>
              <a:t>praca spełnia </a:t>
            </a:r>
            <a:r>
              <a:rPr lang="pl-PL" dirty="0">
                <a:latin typeface="+mn-lt"/>
              </a:rPr>
              <a:t>standardy wyznaczone dla takiej usługi </a:t>
            </a:r>
            <a:r>
              <a:rPr lang="pl-PL" dirty="0" smtClean="0">
                <a:latin typeface="+mn-lt"/>
              </a:rPr>
              <a:t/>
            </a:r>
            <a:br>
              <a:rPr lang="pl-PL" dirty="0" smtClean="0">
                <a:latin typeface="+mn-lt"/>
              </a:rPr>
            </a:br>
            <a:r>
              <a:rPr lang="pl-PL" dirty="0" smtClean="0">
                <a:latin typeface="+mn-lt"/>
              </a:rPr>
              <a:t>i</a:t>
            </a:r>
            <a:r>
              <a:rPr lang="pl-PL" dirty="0">
                <a:latin typeface="+mn-lt"/>
              </a:rPr>
              <a:t> </a:t>
            </a:r>
            <a:r>
              <a:rPr lang="pl-PL" dirty="0" smtClean="0">
                <a:latin typeface="+mn-lt"/>
              </a:rPr>
              <a:t>doposażenie </a:t>
            </a:r>
            <a:r>
              <a:rPr lang="pl-PL" dirty="0">
                <a:latin typeface="+mn-lt"/>
              </a:rPr>
              <a:t>stanowiska pracy do potrzeb </a:t>
            </a:r>
            <a:r>
              <a:rPr lang="pl-PL" dirty="0" smtClean="0">
                <a:latin typeface="+mn-lt"/>
              </a:rPr>
              <a:t>osób niepełnosprawnych</a:t>
            </a:r>
            <a:r>
              <a:rPr lang="pl-PL" dirty="0">
                <a:latin typeface="+mn-lt"/>
              </a:rPr>
              <a:t>.</a:t>
            </a:r>
          </a:p>
          <a:p>
            <a:endParaRPr lang="pl-PL" b="1" dirty="0" smtClean="0">
              <a:latin typeface="+mn-lt"/>
            </a:endParaRPr>
          </a:p>
        </p:txBody>
      </p:sp>
    </p:spTree>
    <p:extLst>
      <p:ext uri="{BB962C8B-B14F-4D97-AF65-F5344CB8AC3E}">
        <p14:creationId xmlns:p14="http://schemas.microsoft.com/office/powerpoint/2010/main" val="11350511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2"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222070" y="1020685"/>
            <a:ext cx="8752113" cy="5693866"/>
          </a:xfrm>
          <a:prstGeom prst="rect">
            <a:avLst/>
          </a:prstGeom>
        </p:spPr>
        <p:txBody>
          <a:bodyPr wrap="square">
            <a:spAutoFit/>
          </a:bodyPr>
          <a:lstStyle/>
          <a:p>
            <a:r>
              <a:rPr lang="pl-PL" sz="2400" b="1" u="sng" dirty="0">
                <a:latin typeface="+mn-lt"/>
              </a:rPr>
              <a:t>F</a:t>
            </a:r>
            <a:r>
              <a:rPr lang="pl-PL" sz="2400" b="1" u="sng" dirty="0" smtClean="0">
                <a:latin typeface="+mn-lt"/>
              </a:rPr>
              <a:t>ormy </a:t>
            </a:r>
            <a:r>
              <a:rPr lang="pl-PL" sz="2400" b="1" u="sng" dirty="0">
                <a:latin typeface="+mn-lt"/>
              </a:rPr>
              <a:t>wsparcia możliwe do realizacji w </a:t>
            </a:r>
            <a:r>
              <a:rPr lang="pl-PL" sz="2400" b="1" u="sng" dirty="0" smtClean="0">
                <a:latin typeface="+mn-lt"/>
              </a:rPr>
              <a:t>projektach </a:t>
            </a:r>
            <a:r>
              <a:rPr lang="pl-PL" u="sng" dirty="0" smtClean="0">
                <a:latin typeface="+mn-lt"/>
              </a:rPr>
              <a:t>(</a:t>
            </a:r>
            <a:r>
              <a:rPr lang="pl-PL" u="sng" dirty="0">
                <a:latin typeface="+mn-lt"/>
              </a:rPr>
              <a:t>c.d</a:t>
            </a:r>
            <a:r>
              <a:rPr lang="pl-PL" u="sng" dirty="0" smtClean="0">
                <a:latin typeface="+mn-lt"/>
              </a:rPr>
              <a:t>.)</a:t>
            </a:r>
          </a:p>
          <a:p>
            <a:endParaRPr lang="pl-PL" b="1" dirty="0">
              <a:latin typeface="+mn-lt"/>
            </a:endParaRPr>
          </a:p>
          <a:p>
            <a:r>
              <a:rPr lang="pl-PL" b="1" dirty="0" smtClean="0">
                <a:latin typeface="+mn-lt"/>
              </a:rPr>
              <a:t>6. Instrumenty i usługi rynku pracy służące rozwojowi przedsiębiorczości </a:t>
            </a:r>
            <a:br>
              <a:rPr lang="pl-PL" b="1" dirty="0" smtClean="0">
                <a:latin typeface="+mn-lt"/>
              </a:rPr>
            </a:br>
            <a:r>
              <a:rPr lang="pl-PL" b="1" dirty="0" smtClean="0">
                <a:latin typeface="+mn-lt"/>
              </a:rPr>
              <a:t>i </a:t>
            </a:r>
            <a:r>
              <a:rPr lang="pl-PL" b="1" dirty="0" err="1" smtClean="0">
                <a:latin typeface="+mn-lt"/>
              </a:rPr>
              <a:t>samozatrudnienia</a:t>
            </a:r>
            <a:r>
              <a:rPr lang="pl-PL" b="1" dirty="0" smtClean="0">
                <a:latin typeface="+mn-lt"/>
              </a:rPr>
              <a:t>:</a:t>
            </a:r>
            <a:br>
              <a:rPr lang="pl-PL" b="1" dirty="0" smtClean="0">
                <a:latin typeface="+mn-lt"/>
              </a:rPr>
            </a:br>
            <a:endParaRPr lang="pl-PL" b="1" dirty="0" smtClean="0">
              <a:latin typeface="+mn-lt"/>
            </a:endParaRPr>
          </a:p>
          <a:p>
            <a:pPr algn="just"/>
            <a:r>
              <a:rPr lang="pl-PL" dirty="0" smtClean="0">
                <a:latin typeface="+mn-lt"/>
              </a:rPr>
              <a:t>- wsparcie osób młodych w zakładaniu i prowadzeniu własnej działalności gospodarczej</a:t>
            </a:r>
          </a:p>
          <a:p>
            <a:pPr algn="just"/>
            <a:r>
              <a:rPr lang="pl-PL" dirty="0" smtClean="0">
                <a:latin typeface="+mn-lt"/>
              </a:rPr>
              <a:t>poprzez udzielenie pomocy bezzwrotnej (dotacji*) na utworzenie przedsiębiorstwa oraz doradztwo i szkolenia umożliwiające uzyskanie wiedzy i umiejętności niezbędnych do podjęcia i prowadzenia działalności gospodarczej, a także wsparcie pomostowe**.</a:t>
            </a:r>
          </a:p>
          <a:p>
            <a:pPr algn="just"/>
            <a:endParaRPr lang="pl-PL" dirty="0" smtClean="0">
              <a:latin typeface="+mn-lt"/>
            </a:endParaRPr>
          </a:p>
          <a:p>
            <a:pPr algn="just"/>
            <a:r>
              <a:rPr lang="pl-PL" sz="1600" dirty="0" smtClean="0">
                <a:latin typeface="+mn-lt"/>
              </a:rPr>
              <a:t>*Kwota wsparcia bezzwrotnego jest nie wyższa niż 6-krotna wysokość przeciętnego wynagrodzenia </a:t>
            </a:r>
            <a:br>
              <a:rPr lang="pl-PL" sz="1600" dirty="0" smtClean="0">
                <a:latin typeface="+mn-lt"/>
              </a:rPr>
            </a:br>
            <a:r>
              <a:rPr lang="pl-PL" sz="1600" dirty="0" smtClean="0">
                <a:latin typeface="+mn-lt"/>
              </a:rPr>
              <a:t>w rozumieniu art. 2 ust. 1 pkt. 28 ustawy o promocji zatrudnienia i instytucjach rynku pracy.</a:t>
            </a:r>
          </a:p>
          <a:p>
            <a:pPr algn="just"/>
            <a:endParaRPr lang="pl-PL" sz="1600" dirty="0" smtClean="0">
              <a:latin typeface="+mn-lt"/>
            </a:endParaRPr>
          </a:p>
          <a:p>
            <a:pPr algn="just"/>
            <a:r>
              <a:rPr lang="pl-PL" sz="1600" dirty="0" smtClean="0">
                <a:latin typeface="+mn-lt"/>
              </a:rPr>
              <a:t>**Wysokość finansowego wsparcia pomostowego będzie wypłacana miesięcznie w kwocie nie większej niż równowartość minimalnego wynagrodzenia za pracę.</a:t>
            </a:r>
          </a:p>
          <a:p>
            <a:pPr algn="just"/>
            <a:r>
              <a:rPr lang="pl-PL" sz="1600" dirty="0" smtClean="0">
                <a:latin typeface="+mn-lt"/>
              </a:rPr>
              <a:t>Wsparcie pomostowe może być udzielane na okres do 6 miesięcy (podstawowe wsparcie pomostowe), a w wyjątkowych i uzasadnionych sytuacjach do 12 miesięcy od dnia zawarcia Umowy o przyznanie podstawowego wsparcia pomostowego.</a:t>
            </a:r>
          </a:p>
          <a:p>
            <a:pPr algn="just"/>
            <a:r>
              <a:rPr lang="pl-PL" sz="1600" b="1" dirty="0" smtClean="0">
                <a:solidFill>
                  <a:srgbClr val="FF0000"/>
                </a:solidFill>
                <a:latin typeface="+mn-lt"/>
              </a:rPr>
              <a:t>UWAGA! </a:t>
            </a:r>
            <a:r>
              <a:rPr lang="pl-PL" sz="1600" dirty="0" smtClean="0">
                <a:latin typeface="+mn-lt"/>
              </a:rPr>
              <a:t>Proszę o zapoznanie się z Minimalnymi wymaganiami jakościowymi projektu (Załącznik nr 12 do Regulaminu konkursu).</a:t>
            </a:r>
          </a:p>
          <a:p>
            <a:endParaRPr lang="pl-PL" b="1" dirty="0" smtClean="0">
              <a:latin typeface="+mn-lt"/>
            </a:endParaRPr>
          </a:p>
        </p:txBody>
      </p:sp>
    </p:spTree>
    <p:extLst>
      <p:ext uri="{BB962C8B-B14F-4D97-AF65-F5344CB8AC3E}">
        <p14:creationId xmlns:p14="http://schemas.microsoft.com/office/powerpoint/2010/main" val="11350511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sp>
        <p:nvSpPr>
          <p:cNvPr id="2" name="pole tekstowe 1"/>
          <p:cNvSpPr txBox="1"/>
          <p:nvPr/>
        </p:nvSpPr>
        <p:spPr>
          <a:xfrm>
            <a:off x="248574" y="1899574"/>
            <a:ext cx="8678201" cy="2492990"/>
          </a:xfrm>
          <a:prstGeom prst="rect">
            <a:avLst/>
          </a:prstGeom>
          <a:noFill/>
        </p:spPr>
        <p:txBody>
          <a:bodyPr wrap="square" rtlCol="0">
            <a:spAutoFit/>
          </a:bodyPr>
          <a:lstStyle/>
          <a:p>
            <a:pPr lvl="0">
              <a:spcAft>
                <a:spcPts val="0"/>
              </a:spcAft>
            </a:pPr>
            <a:endParaRPr lang="pl-PL" sz="2400" b="1"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spcAft>
                <a:spcPts val="0"/>
              </a:spcAft>
            </a:pPr>
            <a:endParaRPr lang="pl-PL" sz="2400"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spcAft>
                <a:spcPts val="0"/>
              </a:spcAft>
            </a:pPr>
            <a:endParaRPr lang="pl-PL" sz="2400" b="1"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gn="ctr">
              <a:spcAft>
                <a:spcPts val="0"/>
              </a:spcAft>
            </a:pPr>
            <a:r>
              <a:rPr lang="pl-PL" sz="2800" b="1"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Zmiany </a:t>
            </a:r>
            <a:r>
              <a:rPr lang="pl-PL" sz="2800" b="1" dirty="0">
                <a:solidFill>
                  <a:prstClr val="black"/>
                </a:solidFill>
                <a:latin typeface="Calibri" panose="020F0502020204030204" pitchFamily="34" charset="0"/>
                <a:ea typeface="Calibri" panose="020F0502020204030204" pitchFamily="34" charset="0"/>
                <a:cs typeface="Times New Roman" panose="02020603050405020304" pitchFamily="18" charset="0"/>
              </a:rPr>
              <a:t>wprowadzone w kwalifikowalności i </a:t>
            </a:r>
            <a:r>
              <a:rPr lang="pl-PL" sz="2800" b="1"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sporządzaniu budżetu w perspektywie 2014-2020 w porównaniu do okresu programowania 2007-2013 </a:t>
            </a:r>
            <a:endParaRPr lang="pl-PL" sz="2800"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183470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sp>
        <p:nvSpPr>
          <p:cNvPr id="2" name="pole tekstowe 1"/>
          <p:cNvSpPr txBox="1"/>
          <p:nvPr/>
        </p:nvSpPr>
        <p:spPr>
          <a:xfrm>
            <a:off x="248574" y="1020685"/>
            <a:ext cx="8678201" cy="6370975"/>
          </a:xfrm>
          <a:prstGeom prst="rect">
            <a:avLst/>
          </a:prstGeom>
          <a:noFill/>
        </p:spPr>
        <p:txBody>
          <a:bodyPr wrap="square" rtlCol="0">
            <a:spAutoFit/>
          </a:bodyPr>
          <a:lstStyle/>
          <a:p>
            <a:pPr lvl="0">
              <a:spcAft>
                <a:spcPts val="0"/>
              </a:spcAft>
            </a:pPr>
            <a:r>
              <a:rPr lang="pl-PL" sz="2400" b="1" u="sng" dirty="0">
                <a:latin typeface="Calibri" panose="020F0502020204030204" pitchFamily="34" charset="0"/>
                <a:ea typeface="Calibri" panose="020F0502020204030204" pitchFamily="34" charset="0"/>
                <a:cs typeface="Times New Roman" panose="02020603050405020304" pitchFamily="18" charset="0"/>
              </a:rPr>
              <a:t>Z</a:t>
            </a:r>
            <a:r>
              <a:rPr lang="pl-PL" sz="2400" b="1" u="sng" dirty="0" smtClean="0">
                <a:latin typeface="Calibri" panose="020F0502020204030204" pitchFamily="34" charset="0"/>
                <a:ea typeface="Calibri" panose="020F0502020204030204" pitchFamily="34" charset="0"/>
                <a:cs typeface="Times New Roman" panose="02020603050405020304" pitchFamily="18" charset="0"/>
              </a:rPr>
              <a:t>miany wprowadzone w kwalifikowalności i sporządzania budżetu względem  poprzedniego okresu programowania</a:t>
            </a:r>
          </a:p>
          <a:p>
            <a:pPr lvl="0">
              <a:spcAft>
                <a:spcPts val="0"/>
              </a:spcAft>
            </a:pPr>
            <a:endParaRPr lang="pl-PL" b="1" dirty="0" smtClean="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pl-PL" dirty="0" smtClean="0">
                <a:latin typeface="Calibri" panose="020F0502020204030204" pitchFamily="34" charset="0"/>
                <a:ea typeface="Calibri" panose="020F0502020204030204" pitchFamily="34" charset="0"/>
                <a:cs typeface="Times New Roman" panose="02020603050405020304" pitchFamily="18" charset="0"/>
              </a:rPr>
              <a:t>Brak wyodrębnionego </a:t>
            </a:r>
            <a:r>
              <a:rPr lang="pl-PL" dirty="0">
                <a:latin typeface="Calibri" panose="020F0502020204030204" pitchFamily="34" charset="0"/>
                <a:ea typeface="Calibri" panose="020F0502020204030204" pitchFamily="34" charset="0"/>
                <a:cs typeface="Times New Roman" panose="02020603050405020304" pitchFamily="18" charset="0"/>
              </a:rPr>
              <a:t>zadania dotyczącego zarządzania projektem, koszty związane </a:t>
            </a:r>
            <a:r>
              <a:rPr lang="pl-PL" dirty="0" smtClean="0">
                <a:latin typeface="Calibri" panose="020F0502020204030204" pitchFamily="34" charset="0"/>
                <a:ea typeface="Calibri" panose="020F0502020204030204" pitchFamily="34" charset="0"/>
                <a:cs typeface="Times New Roman" panose="02020603050405020304" pitchFamily="18" charset="0"/>
              </a:rPr>
              <a:t/>
            </a:r>
            <a:br>
              <a:rPr lang="pl-PL" dirty="0" smtClean="0">
                <a:latin typeface="Calibri" panose="020F0502020204030204" pitchFamily="34" charset="0"/>
                <a:ea typeface="Calibri" panose="020F0502020204030204" pitchFamily="34" charset="0"/>
                <a:cs typeface="Times New Roman" panose="02020603050405020304" pitchFamily="18" charset="0"/>
              </a:rPr>
            </a:br>
            <a:r>
              <a:rPr lang="pl-PL" dirty="0" smtClean="0">
                <a:latin typeface="Calibri" panose="020F0502020204030204" pitchFamily="34" charset="0"/>
                <a:ea typeface="Calibri" panose="020F0502020204030204" pitchFamily="34" charset="0"/>
                <a:cs typeface="Times New Roman" panose="02020603050405020304" pitchFamily="18" charset="0"/>
              </a:rPr>
              <a:t>z </a:t>
            </a:r>
            <a:r>
              <a:rPr lang="pl-PL" dirty="0">
                <a:latin typeface="Calibri" panose="020F0502020204030204" pitchFamily="34" charset="0"/>
                <a:ea typeface="Calibri" panose="020F0502020204030204" pitchFamily="34" charset="0"/>
                <a:cs typeface="Times New Roman" panose="02020603050405020304" pitchFamily="18" charset="0"/>
              </a:rPr>
              <a:t>zarządzaniem są ponoszone w ramach kosztów pośrednich;</a:t>
            </a:r>
          </a:p>
          <a:p>
            <a:pPr marL="342900" lvl="0" indent="-342900">
              <a:spcAft>
                <a:spcPts val="0"/>
              </a:spcAft>
              <a:buFont typeface="Symbol" panose="05050102010706020507" pitchFamily="18"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w projektach EFS </a:t>
            </a:r>
            <a:r>
              <a:rPr lang="pl-PL" dirty="0" smtClean="0">
                <a:latin typeface="Calibri" panose="020F0502020204030204" pitchFamily="34" charset="0"/>
                <a:ea typeface="Calibri" panose="020F0502020204030204" pitchFamily="34" charset="0"/>
                <a:cs typeface="Times New Roman" panose="02020603050405020304" pitchFamily="18" charset="0"/>
              </a:rPr>
              <a:t>brak jest  możliwości ponoszenia </a:t>
            </a:r>
            <a:r>
              <a:rPr lang="pl-PL" dirty="0">
                <a:latin typeface="Calibri" panose="020F0502020204030204" pitchFamily="34" charset="0"/>
                <a:ea typeface="Calibri" panose="020F0502020204030204" pitchFamily="34" charset="0"/>
                <a:cs typeface="Times New Roman" panose="02020603050405020304" pitchFamily="18" charset="0"/>
              </a:rPr>
              <a:t>kosztów pośrednich na podstawie rzeczywiście poniesionych wydatków, a jedynie ryczałtem, zlecenie zadań innym podmiotom nie pomniejsza podstawy wyliczenia kosztów pośrednich, </a:t>
            </a:r>
            <a:r>
              <a:rPr lang="pl-PL" dirty="0" smtClean="0">
                <a:latin typeface="Calibri" panose="020F0502020204030204" pitchFamily="34" charset="0"/>
                <a:ea typeface="Calibri" panose="020F0502020204030204" pitchFamily="34" charset="0"/>
                <a:cs typeface="Times New Roman" panose="02020603050405020304" pitchFamily="18" charset="0"/>
              </a:rPr>
              <a:t>zmianie uległy również stawki </a:t>
            </a:r>
            <a:r>
              <a:rPr lang="pl-PL" dirty="0">
                <a:latin typeface="Calibri" panose="020F0502020204030204" pitchFamily="34" charset="0"/>
                <a:ea typeface="Calibri" panose="020F0502020204030204" pitchFamily="34" charset="0"/>
                <a:cs typeface="Times New Roman" panose="02020603050405020304" pitchFamily="18" charset="0"/>
              </a:rPr>
              <a:t>ryczałtu:</a:t>
            </a:r>
          </a:p>
          <a:p>
            <a:pPr marL="342900" lvl="0" indent="-342900">
              <a:spcAft>
                <a:spcPts val="0"/>
              </a:spcAft>
              <a:buFont typeface="Wingdings" panose="05000000000000000000" pitchFamily="2"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25 % kosztów bezpośrednich – w przypadku projektów o wartości do 1 mln PLN włącznie,</a:t>
            </a:r>
          </a:p>
          <a:p>
            <a:pPr marL="342900" lvl="0" indent="-342900">
              <a:spcAft>
                <a:spcPts val="0"/>
              </a:spcAft>
              <a:buFont typeface="Wingdings" panose="05000000000000000000" pitchFamily="2"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20 % kosztów bezpośrednich – w przypadku projektów o wartości powyżej 1 mln PLN do 2 mln PLN włącznie,</a:t>
            </a:r>
          </a:p>
          <a:p>
            <a:pPr marL="342900" lvl="0" indent="-342900">
              <a:spcAft>
                <a:spcPts val="0"/>
              </a:spcAft>
              <a:buFont typeface="Wingdings" panose="05000000000000000000" pitchFamily="2"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15 % kosztów bezpośrednich – w przypadku projektów o wartości powyżej 2 mln PLN do 5 mln PLN włącznie,</a:t>
            </a:r>
          </a:p>
          <a:p>
            <a:pPr marL="342900" lvl="0" indent="-342900">
              <a:spcAft>
                <a:spcPts val="0"/>
              </a:spcAft>
              <a:buFont typeface="Wingdings" panose="05000000000000000000" pitchFamily="2"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10 % kosztów bezpośrednich – w przypadku projektów o wartości przekraczającej 5 mln PLN,</a:t>
            </a:r>
          </a:p>
          <a:p>
            <a:pPr marL="685800">
              <a:spcAft>
                <a:spcPts val="0"/>
              </a:spcAft>
            </a:pPr>
            <a:r>
              <a:rPr lang="pl-PL" dirty="0">
                <a:latin typeface="Calibri" panose="020F0502020204030204" pitchFamily="34" charset="0"/>
                <a:ea typeface="Calibri" panose="020F0502020204030204" pitchFamily="34" charset="0"/>
                <a:cs typeface="Times New Roman" panose="02020603050405020304" pitchFamily="18" charset="0"/>
              </a:rPr>
              <a:t>z zastrzeżeniem szczególnych reguł dotyczących projektów finansowanych </a:t>
            </a:r>
            <a:r>
              <a:rPr lang="pl-PL" dirty="0" smtClean="0">
                <a:latin typeface="Calibri" panose="020F0502020204030204" pitchFamily="34" charset="0"/>
                <a:ea typeface="Calibri" panose="020F0502020204030204" pitchFamily="34" charset="0"/>
                <a:cs typeface="Times New Roman" panose="02020603050405020304" pitchFamily="18" charset="0"/>
              </a:rPr>
              <a:t/>
            </a:r>
            <a:br>
              <a:rPr lang="pl-PL" dirty="0" smtClean="0">
                <a:latin typeface="Calibri" panose="020F0502020204030204" pitchFamily="34" charset="0"/>
                <a:ea typeface="Calibri" panose="020F0502020204030204" pitchFamily="34" charset="0"/>
                <a:cs typeface="Times New Roman" panose="02020603050405020304" pitchFamily="18" charset="0"/>
              </a:rPr>
            </a:br>
            <a:r>
              <a:rPr lang="pl-PL" dirty="0" smtClean="0">
                <a:latin typeface="Calibri" panose="020F0502020204030204" pitchFamily="34" charset="0"/>
                <a:ea typeface="Calibri" panose="020F0502020204030204" pitchFamily="34" charset="0"/>
                <a:cs typeface="Times New Roman" panose="02020603050405020304" pitchFamily="18" charset="0"/>
              </a:rPr>
              <a:t>z </a:t>
            </a:r>
            <a:r>
              <a:rPr lang="pl-PL" dirty="0">
                <a:latin typeface="Calibri" panose="020F0502020204030204" pitchFamily="34" charset="0"/>
                <a:ea typeface="Calibri" panose="020F0502020204030204" pitchFamily="34" charset="0"/>
                <a:cs typeface="Times New Roman" panose="02020603050405020304" pitchFamily="18" charset="0"/>
              </a:rPr>
              <a:t>Funduszu Pracy oraz projektów realizowanych przez IZ lub IP;</a:t>
            </a:r>
          </a:p>
          <a:p>
            <a:pPr lvl="0">
              <a:spcAft>
                <a:spcPts val="0"/>
              </a:spcAft>
            </a:pPr>
            <a:endParaRPr lang="pl-PL" dirty="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lvl="0">
              <a:spcAft>
                <a:spcPts val="0"/>
              </a:spcAft>
            </a:pPr>
            <a:endParaRPr lang="pl-PL"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a:p>
            <a:pPr lvl="0">
              <a:spcAft>
                <a:spcPts val="0"/>
              </a:spcAft>
            </a:pPr>
            <a:endParaRPr lang="pl-PL" dirty="0" smtClean="0">
              <a:solidFill>
                <a:srgbClr val="1F497D"/>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918369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sp>
        <p:nvSpPr>
          <p:cNvPr id="2" name="pole tekstowe 1"/>
          <p:cNvSpPr txBox="1"/>
          <p:nvPr/>
        </p:nvSpPr>
        <p:spPr>
          <a:xfrm>
            <a:off x="142043" y="1125452"/>
            <a:ext cx="8784732" cy="5816977"/>
          </a:xfrm>
          <a:prstGeom prst="rect">
            <a:avLst/>
          </a:prstGeom>
          <a:noFill/>
        </p:spPr>
        <p:txBody>
          <a:bodyPr wrap="square" rtlCol="0">
            <a:spAutoFit/>
          </a:bodyPr>
          <a:lstStyle/>
          <a:p>
            <a:pPr lvl="0">
              <a:spcAft>
                <a:spcPts val="0"/>
              </a:spcAft>
            </a:pPr>
            <a:r>
              <a:rPr lang="pl-PL" sz="2400" b="1" u="sng" dirty="0">
                <a:solidFill>
                  <a:prstClr val="black"/>
                </a:solidFill>
                <a:latin typeface="Calibri" panose="020F0502020204030204" pitchFamily="34" charset="0"/>
                <a:ea typeface="Calibri" panose="020F0502020204030204" pitchFamily="34" charset="0"/>
                <a:cs typeface="Times New Roman" panose="02020603050405020304" pitchFamily="18" charset="0"/>
              </a:rPr>
              <a:t>Zmiany wprowadzone w kwalifikowalności i sporządzania budżetu względem  poprzedniego okresu </a:t>
            </a:r>
            <a:r>
              <a:rPr lang="pl-PL" sz="2400" b="1" u="sng"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programowania </a:t>
            </a:r>
            <a:r>
              <a:rPr lang="pl-PL" sz="1400" u="sng"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a:t>
            </a:r>
            <a:r>
              <a:rPr lang="pl-PL" sz="1400" u="sng" dirty="0">
                <a:solidFill>
                  <a:prstClr val="black"/>
                </a:solidFill>
                <a:latin typeface="Calibri" panose="020F0502020204030204" pitchFamily="34" charset="0"/>
                <a:ea typeface="Calibri" panose="020F0502020204030204" pitchFamily="34" charset="0"/>
                <a:cs typeface="Times New Roman" panose="02020603050405020304" pitchFamily="18" charset="0"/>
              </a:rPr>
              <a:t>c.d.)</a:t>
            </a:r>
          </a:p>
          <a:p>
            <a:pPr lvl="0">
              <a:spcAft>
                <a:spcPts val="0"/>
              </a:spcAft>
            </a:pPr>
            <a:endParaRPr lang="pl-PL"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pl-PL" dirty="0" smtClean="0">
                <a:latin typeface="Calibri" panose="020F0502020204030204" pitchFamily="34" charset="0"/>
                <a:ea typeface="Calibri" panose="020F0502020204030204" pitchFamily="34" charset="0"/>
                <a:cs typeface="Times New Roman" panose="02020603050405020304" pitchFamily="18" charset="0"/>
              </a:rPr>
              <a:t>zmianie uległa kwota </a:t>
            </a:r>
            <a:r>
              <a:rPr lang="pl-PL" dirty="0">
                <a:latin typeface="Calibri" panose="020F0502020204030204" pitchFamily="34" charset="0"/>
                <a:ea typeface="Calibri" panose="020F0502020204030204" pitchFamily="34" charset="0"/>
                <a:cs typeface="Times New Roman" panose="02020603050405020304" pitchFamily="18" charset="0"/>
              </a:rPr>
              <a:t>progowa, do której istnieje obowiązek stosowania uproszczonych metod rozliczania (kwoty ryczałtowe, stawki jednostkowe) – 100 tys. euro wkładu publicznego (dotychczas projekty o wartości całkowitej </a:t>
            </a:r>
            <a:r>
              <a:rPr lang="pl-PL" dirty="0" smtClean="0">
                <a:latin typeface="Calibri" panose="020F0502020204030204" pitchFamily="34" charset="0"/>
                <a:ea typeface="Calibri" panose="020F0502020204030204" pitchFamily="34" charset="0"/>
                <a:cs typeface="Times New Roman" panose="02020603050405020304" pitchFamily="18" charset="0"/>
              </a:rPr>
              <a:t>nieprzekraczającej </a:t>
            </a:r>
            <a:r>
              <a:rPr lang="pl-PL" dirty="0">
                <a:latin typeface="Calibri" panose="020F0502020204030204" pitchFamily="34" charset="0"/>
                <a:ea typeface="Calibri" panose="020F0502020204030204" pitchFamily="34" charset="0"/>
                <a:cs typeface="Times New Roman" panose="02020603050405020304" pitchFamily="18" charset="0"/>
              </a:rPr>
              <a:t>100 tys. PLN), dotyczy to także jednostek sektora finansów publicznych; </a:t>
            </a:r>
          </a:p>
          <a:p>
            <a:pPr marL="342900" lvl="0" indent="-342900" algn="just">
              <a:spcAft>
                <a:spcPts val="0"/>
              </a:spcAft>
              <a:buFont typeface="Symbol" panose="05050102010706020507" pitchFamily="18"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inne niż w PO KL rozumienie pojęcia cross-</a:t>
            </a:r>
            <a:r>
              <a:rPr lang="pl-PL" dirty="0" err="1">
                <a:latin typeface="Calibri" panose="020F0502020204030204" pitchFamily="34" charset="0"/>
                <a:ea typeface="Calibri" panose="020F0502020204030204" pitchFamily="34" charset="0"/>
                <a:cs typeface="Times New Roman" panose="02020603050405020304" pitchFamily="18" charset="0"/>
              </a:rPr>
              <a:t>financing</a:t>
            </a:r>
            <a:r>
              <a:rPr lang="pl-PL" dirty="0">
                <a:latin typeface="Calibri" panose="020F0502020204030204" pitchFamily="34" charset="0"/>
                <a:ea typeface="Calibri" panose="020F0502020204030204" pitchFamily="34" charset="0"/>
                <a:cs typeface="Times New Roman" panose="02020603050405020304" pitchFamily="18" charset="0"/>
              </a:rPr>
              <a:t> na gruncie EFS: dotychczas pojęcie to odnosiło się do wydatków na środki trwałe i wartości niematerialnych i prawnych </a:t>
            </a:r>
            <a:r>
              <a:rPr lang="pl-PL" dirty="0" smtClean="0">
                <a:latin typeface="Calibri" panose="020F0502020204030204" pitchFamily="34" charset="0"/>
                <a:ea typeface="Calibri" panose="020F0502020204030204" pitchFamily="34" charset="0"/>
                <a:cs typeface="Times New Roman" panose="02020603050405020304" pitchFamily="18" charset="0"/>
              </a:rPr>
              <a:t/>
            </a:r>
            <a:br>
              <a:rPr lang="pl-PL" dirty="0" smtClean="0">
                <a:latin typeface="Calibri" panose="020F0502020204030204" pitchFamily="34" charset="0"/>
                <a:ea typeface="Calibri" panose="020F0502020204030204" pitchFamily="34" charset="0"/>
                <a:cs typeface="Times New Roman" panose="02020603050405020304" pitchFamily="18" charset="0"/>
              </a:rPr>
            </a:br>
            <a:r>
              <a:rPr lang="pl-PL" dirty="0" smtClean="0">
                <a:latin typeface="Calibri" panose="020F0502020204030204" pitchFamily="34" charset="0"/>
                <a:ea typeface="Calibri" panose="020F0502020204030204" pitchFamily="34" charset="0"/>
                <a:cs typeface="Times New Roman" panose="02020603050405020304" pitchFamily="18" charset="0"/>
              </a:rPr>
              <a:t>o </a:t>
            </a:r>
            <a:r>
              <a:rPr lang="pl-PL" dirty="0">
                <a:latin typeface="Calibri" panose="020F0502020204030204" pitchFamily="34" charset="0"/>
                <a:ea typeface="Calibri" panose="020F0502020204030204" pitchFamily="34" charset="0"/>
                <a:cs typeface="Times New Roman" panose="02020603050405020304" pitchFamily="18" charset="0"/>
              </a:rPr>
              <a:t>wartości powyżej 350,00 zł, obecnie na gruncie EFS jako cross-</a:t>
            </a:r>
            <a:r>
              <a:rPr lang="pl-PL" dirty="0" err="1">
                <a:latin typeface="Calibri" panose="020F0502020204030204" pitchFamily="34" charset="0"/>
                <a:ea typeface="Calibri" panose="020F0502020204030204" pitchFamily="34" charset="0"/>
                <a:cs typeface="Times New Roman" panose="02020603050405020304" pitchFamily="18" charset="0"/>
              </a:rPr>
              <a:t>financing</a:t>
            </a:r>
            <a:r>
              <a:rPr lang="pl-PL" dirty="0">
                <a:latin typeface="Calibri" panose="020F0502020204030204" pitchFamily="34" charset="0"/>
                <a:ea typeface="Calibri" panose="020F0502020204030204" pitchFamily="34" charset="0"/>
                <a:cs typeface="Times New Roman" panose="02020603050405020304" pitchFamily="18" charset="0"/>
              </a:rPr>
              <a:t> rozumie się wyłącznie:</a:t>
            </a:r>
          </a:p>
          <a:p>
            <a:pPr marL="342900" lvl="0" indent="-342900" algn="just">
              <a:spcAft>
                <a:spcPts val="0"/>
              </a:spcAft>
              <a:buFont typeface="Wingdings" panose="05000000000000000000" pitchFamily="2"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zakupu nieruchomości,</a:t>
            </a:r>
          </a:p>
          <a:p>
            <a:pPr marL="342900" lvl="0" indent="-342900" algn="just">
              <a:spcAft>
                <a:spcPts val="0"/>
              </a:spcAft>
              <a:buFont typeface="Wingdings" panose="05000000000000000000" pitchFamily="2"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zakupu infrastruktury, przy czym poprzez infrastrukturę rozumie się elementy nieprzenośne, na stałe przytwierdzone do nieruchomości, np. wykonanie podjazdu do budynku, zainstalowanie windy w budynku,</a:t>
            </a:r>
          </a:p>
          <a:p>
            <a:pPr marL="342900" lvl="0" indent="-342900" algn="just">
              <a:spcAft>
                <a:spcPts val="0"/>
              </a:spcAft>
              <a:buFont typeface="Wingdings" panose="05000000000000000000" pitchFamily="2"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dostosowania lub adaptacji (prace remontowo-wykończeniowe) budynków </a:t>
            </a:r>
            <a:r>
              <a:rPr lang="pl-PL" dirty="0" smtClean="0">
                <a:latin typeface="Calibri" panose="020F0502020204030204" pitchFamily="34" charset="0"/>
                <a:ea typeface="Calibri" panose="020F0502020204030204" pitchFamily="34" charset="0"/>
                <a:cs typeface="Times New Roman" panose="02020603050405020304" pitchFamily="18" charset="0"/>
              </a:rPr>
              <a:t/>
            </a:r>
            <a:br>
              <a:rPr lang="pl-PL" dirty="0" smtClean="0">
                <a:latin typeface="Calibri" panose="020F0502020204030204" pitchFamily="34" charset="0"/>
                <a:ea typeface="Calibri" panose="020F0502020204030204" pitchFamily="34" charset="0"/>
                <a:cs typeface="Times New Roman" panose="02020603050405020304" pitchFamily="18" charset="0"/>
              </a:rPr>
            </a:br>
            <a:r>
              <a:rPr lang="pl-PL" dirty="0" smtClean="0">
                <a:latin typeface="Calibri" panose="020F0502020204030204" pitchFamily="34" charset="0"/>
                <a:ea typeface="Calibri" panose="020F0502020204030204" pitchFamily="34" charset="0"/>
                <a:cs typeface="Times New Roman" panose="02020603050405020304" pitchFamily="18" charset="0"/>
              </a:rPr>
              <a:t>i </a:t>
            </a:r>
            <a:r>
              <a:rPr lang="pl-PL" dirty="0">
                <a:latin typeface="Calibri" panose="020F0502020204030204" pitchFamily="34" charset="0"/>
                <a:ea typeface="Calibri" panose="020F0502020204030204" pitchFamily="34" charset="0"/>
                <a:cs typeface="Times New Roman" panose="02020603050405020304" pitchFamily="18" charset="0"/>
              </a:rPr>
              <a:t>pomieszczeń.</a:t>
            </a:r>
          </a:p>
          <a:p>
            <a:pPr marL="678180" algn="just">
              <a:spcAft>
                <a:spcPts val="0"/>
              </a:spcAft>
            </a:pPr>
            <a:r>
              <a:rPr lang="pl-PL" dirty="0">
                <a:latin typeface="Calibri" panose="020F0502020204030204" pitchFamily="34" charset="0"/>
                <a:ea typeface="Calibri" panose="020F0502020204030204" pitchFamily="34" charset="0"/>
                <a:cs typeface="Times New Roman" panose="02020603050405020304" pitchFamily="18" charset="0"/>
              </a:rPr>
              <a:t>Pozostałe wydatki, dotychczas uznawane za cross-</a:t>
            </a:r>
            <a:r>
              <a:rPr lang="pl-PL" dirty="0" err="1">
                <a:latin typeface="Calibri" panose="020F0502020204030204" pitchFamily="34" charset="0"/>
                <a:ea typeface="Calibri" panose="020F0502020204030204" pitchFamily="34" charset="0"/>
                <a:cs typeface="Times New Roman" panose="02020603050405020304" pitchFamily="18" charset="0"/>
              </a:rPr>
              <a:t>financing</a:t>
            </a:r>
            <a:r>
              <a:rPr lang="pl-PL" dirty="0">
                <a:latin typeface="Calibri" panose="020F0502020204030204" pitchFamily="34" charset="0"/>
                <a:ea typeface="Calibri" panose="020F0502020204030204" pitchFamily="34" charset="0"/>
                <a:cs typeface="Times New Roman" panose="02020603050405020304" pitchFamily="18" charset="0"/>
              </a:rPr>
              <a:t>, wliczają się do kategorii środki trwałe, rozumianej zgodnie z ustawą o rachunkowości.</a:t>
            </a:r>
          </a:p>
          <a:p>
            <a:pPr lvl="0">
              <a:spcAft>
                <a:spcPts val="0"/>
              </a:spcAft>
            </a:pPr>
            <a:endParaRPr lang="pl-PL"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52079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sp>
        <p:nvSpPr>
          <p:cNvPr id="2" name="pole tekstowe 1"/>
          <p:cNvSpPr txBox="1"/>
          <p:nvPr/>
        </p:nvSpPr>
        <p:spPr>
          <a:xfrm>
            <a:off x="142043" y="1125452"/>
            <a:ext cx="8784732" cy="3323987"/>
          </a:xfrm>
          <a:prstGeom prst="rect">
            <a:avLst/>
          </a:prstGeom>
          <a:noFill/>
        </p:spPr>
        <p:txBody>
          <a:bodyPr wrap="square" rtlCol="0">
            <a:spAutoFit/>
          </a:bodyPr>
          <a:lstStyle/>
          <a:p>
            <a:pPr lvl="0">
              <a:spcAft>
                <a:spcPts val="0"/>
              </a:spcAft>
            </a:pPr>
            <a:r>
              <a:rPr lang="pl-PL" sz="2400" b="1" u="sng" dirty="0">
                <a:solidFill>
                  <a:prstClr val="black"/>
                </a:solidFill>
                <a:latin typeface="Calibri" panose="020F0502020204030204" pitchFamily="34" charset="0"/>
                <a:ea typeface="Calibri" panose="020F0502020204030204" pitchFamily="34" charset="0"/>
                <a:cs typeface="Times New Roman" panose="02020603050405020304" pitchFamily="18" charset="0"/>
              </a:rPr>
              <a:t>Zmiany wprowadzone w kwalifikowalności i sporządzania budżetu względem  poprzedniego okresu </a:t>
            </a:r>
            <a:r>
              <a:rPr lang="pl-PL" sz="2400" b="1" u="sng"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programowania </a:t>
            </a:r>
            <a:r>
              <a:rPr lang="pl-PL" sz="1400" u="sng"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a:t>
            </a:r>
            <a:r>
              <a:rPr lang="pl-PL" sz="1400" u="sng" dirty="0">
                <a:solidFill>
                  <a:prstClr val="black"/>
                </a:solidFill>
                <a:latin typeface="Calibri" panose="020F0502020204030204" pitchFamily="34" charset="0"/>
                <a:ea typeface="Calibri" panose="020F0502020204030204" pitchFamily="34" charset="0"/>
                <a:cs typeface="Times New Roman" panose="02020603050405020304" pitchFamily="18" charset="0"/>
              </a:rPr>
              <a:t>c.d.)</a:t>
            </a:r>
          </a:p>
          <a:p>
            <a:pPr lvl="0">
              <a:spcAft>
                <a:spcPts val="0"/>
              </a:spcAft>
            </a:pPr>
            <a:endParaRPr lang="pl-PL"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wzrosła liczba godzin maksymalnego zaangażowania zawodowego personelu projektu </a:t>
            </a:r>
            <a:r>
              <a:rPr lang="pl-PL" dirty="0" smtClean="0">
                <a:latin typeface="Calibri" panose="020F0502020204030204" pitchFamily="34" charset="0"/>
                <a:ea typeface="Calibri" panose="020F0502020204030204" pitchFamily="34" charset="0"/>
                <a:cs typeface="Times New Roman" panose="02020603050405020304" pitchFamily="18" charset="0"/>
              </a:rPr>
              <a:t/>
            </a:r>
            <a:br>
              <a:rPr lang="pl-PL" dirty="0" smtClean="0">
                <a:latin typeface="Calibri" panose="020F0502020204030204" pitchFamily="34" charset="0"/>
                <a:ea typeface="Calibri" panose="020F0502020204030204" pitchFamily="34" charset="0"/>
                <a:cs typeface="Times New Roman" panose="02020603050405020304" pitchFamily="18" charset="0"/>
              </a:rPr>
            </a:br>
            <a:r>
              <a:rPr lang="pl-PL" dirty="0" smtClean="0">
                <a:latin typeface="Calibri" panose="020F0502020204030204" pitchFamily="34" charset="0"/>
                <a:ea typeface="Calibri" panose="020F0502020204030204" pitchFamily="34" charset="0"/>
                <a:cs typeface="Times New Roman" panose="02020603050405020304" pitchFamily="18" charset="0"/>
              </a:rPr>
              <a:t>z </a:t>
            </a:r>
            <a:r>
              <a:rPr lang="pl-PL" dirty="0">
                <a:latin typeface="Calibri" panose="020F0502020204030204" pitchFamily="34" charset="0"/>
                <a:ea typeface="Calibri" panose="020F0502020204030204" pitchFamily="34" charset="0"/>
                <a:cs typeface="Times New Roman" panose="02020603050405020304" pitchFamily="18" charset="0"/>
              </a:rPr>
              <a:t>240 h do 276 h;</a:t>
            </a:r>
          </a:p>
          <a:p>
            <a:pPr marL="342900" lvl="0" indent="-342900" algn="just">
              <a:spcAft>
                <a:spcPts val="0"/>
              </a:spcAft>
              <a:buFont typeface="Symbol" panose="05050102010706020507" pitchFamily="18"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dotychczas wyposażenie stanowiska pracy osoby zatrudnionej na podstawie stosunku pracy w wymiarze poniżej ½ etatu był kwalifikowalne w części proporcjonalnej do wymiaru zatrudnienia, w perspektywie finansowej 2014-2020 są one niekwalifikowalne;</a:t>
            </a:r>
          </a:p>
          <a:p>
            <a:pPr marL="342900" lvl="0" indent="-342900" algn="just">
              <a:spcAft>
                <a:spcPts val="0"/>
              </a:spcAft>
              <a:buFont typeface="Symbol" panose="05050102010706020507" pitchFamily="18" charset="2"/>
              <a:buChar char=""/>
            </a:pPr>
            <a:r>
              <a:rPr lang="pl-PL" dirty="0">
                <a:latin typeface="Calibri" panose="020F0502020204030204" pitchFamily="34" charset="0"/>
                <a:ea typeface="Calibri" panose="020F0502020204030204" pitchFamily="34" charset="0"/>
                <a:cs typeface="Times New Roman" panose="02020603050405020304" pitchFamily="18" charset="0"/>
              </a:rPr>
              <a:t>wprowadzony został limit na zlecanie usług merytorycznych – mogą one stanowić nie więcej niż 30% wartości projektu.</a:t>
            </a:r>
          </a:p>
          <a:p>
            <a:pPr lvl="0">
              <a:spcAft>
                <a:spcPts val="0"/>
              </a:spcAft>
            </a:pPr>
            <a:endParaRPr lang="pl-PL" b="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18110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sp>
        <p:nvSpPr>
          <p:cNvPr id="2" name="Prostokąt 1"/>
          <p:cNvSpPr/>
          <p:nvPr/>
        </p:nvSpPr>
        <p:spPr>
          <a:xfrm>
            <a:off x="2827661" y="3350866"/>
            <a:ext cx="3591048" cy="584775"/>
          </a:xfrm>
          <a:prstGeom prst="rect">
            <a:avLst/>
          </a:prstGeom>
        </p:spPr>
        <p:txBody>
          <a:bodyPr wrap="none">
            <a:spAutoFit/>
          </a:bodyPr>
          <a:lstStyle/>
          <a:p>
            <a:pPr algn="ctr">
              <a:defRPr/>
            </a:pPr>
            <a:r>
              <a:rPr lang="pl-PL" sz="3200" b="1" dirty="0"/>
              <a:t>Typy wskaźników</a:t>
            </a:r>
          </a:p>
        </p:txBody>
      </p:sp>
    </p:spTree>
    <p:extLst>
      <p:ext uri="{BB962C8B-B14F-4D97-AF65-F5344CB8AC3E}">
        <p14:creationId xmlns:p14="http://schemas.microsoft.com/office/powerpoint/2010/main" val="180179598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sp>
        <p:nvSpPr>
          <p:cNvPr id="7" name="Prostokąt 6"/>
          <p:cNvSpPr/>
          <p:nvPr/>
        </p:nvSpPr>
        <p:spPr>
          <a:xfrm>
            <a:off x="94522" y="1120585"/>
            <a:ext cx="8740344" cy="4616648"/>
          </a:xfrm>
          <a:prstGeom prst="rect">
            <a:avLst/>
          </a:prstGeom>
        </p:spPr>
        <p:txBody>
          <a:bodyPr wrap="square">
            <a:spAutoFit/>
          </a:bodyPr>
          <a:lstStyle/>
          <a:p>
            <a:pPr>
              <a:defRPr/>
            </a:pPr>
            <a:r>
              <a:rPr lang="pl-PL" sz="2400" b="1" u="sng" dirty="0">
                <a:latin typeface="+mn-lt"/>
              </a:rPr>
              <a:t>Typy wskaźników</a:t>
            </a:r>
          </a:p>
          <a:p>
            <a:pPr algn="just">
              <a:defRPr/>
            </a:pPr>
            <a:endParaRPr lang="pl-PL" b="1" dirty="0">
              <a:latin typeface="+mn-lt"/>
            </a:endParaRPr>
          </a:p>
          <a:p>
            <a:pPr algn="just">
              <a:buFont typeface="Arial" pitchFamily="34" charset="0"/>
              <a:buChar char="•"/>
              <a:defRPr/>
            </a:pPr>
            <a:r>
              <a:rPr lang="pl-PL" b="1" dirty="0">
                <a:latin typeface="+mn-lt"/>
              </a:rPr>
              <a:t> wskaźniki produktu – </a:t>
            </a:r>
            <a:r>
              <a:rPr lang="pl-PL" dirty="0">
                <a:latin typeface="+mn-lt"/>
              </a:rPr>
              <a:t>wszystko, co zostało uzyskane w wyniku działań współfinansowanych z EFS. Są to zarówno wytworzone dobra, jak i usługi świadczone na rzecz uczestników podczas realizacji projektu</a:t>
            </a:r>
          </a:p>
          <a:p>
            <a:pPr algn="just">
              <a:defRPr/>
            </a:pPr>
            <a:endParaRPr lang="pl-PL" dirty="0">
              <a:latin typeface="+mn-lt"/>
            </a:endParaRPr>
          </a:p>
          <a:p>
            <a:pPr algn="just">
              <a:buFont typeface="Arial" pitchFamily="34" charset="0"/>
              <a:buChar char="•"/>
              <a:defRPr/>
            </a:pPr>
            <a:r>
              <a:rPr lang="pl-PL" b="1" dirty="0">
                <a:latin typeface="+mn-lt"/>
              </a:rPr>
              <a:t> wskaźniki rezultatu – </a:t>
            </a:r>
            <a:r>
              <a:rPr lang="pl-PL" dirty="0">
                <a:latin typeface="+mn-lt"/>
              </a:rPr>
              <a:t>dotyczą oczekiwanych efektów wsparcia ze środków EFS. Określają efekt (zmiana jakościowa) zrealizowanych działań </a:t>
            </a:r>
            <a:r>
              <a:rPr lang="pl-PL" dirty="0" smtClean="0">
                <a:latin typeface="+mn-lt"/>
              </a:rPr>
              <a:t>w </a:t>
            </a:r>
            <a:r>
              <a:rPr lang="pl-PL" dirty="0">
                <a:latin typeface="+mn-lt"/>
              </a:rPr>
              <a:t>odniesieniu do osób lub podmiotów, np. w postaci zmiany sytuacji na rynku pracy. Wskaźnik rezultatu nie obejmuje efektów dotyczących grupy uczestników/ podmiotów, która nie otrzymała wsparcia.</a:t>
            </a:r>
          </a:p>
          <a:p>
            <a:pPr algn="just">
              <a:defRPr/>
            </a:pPr>
            <a:endParaRPr lang="pl-PL" dirty="0">
              <a:latin typeface="+mn-lt"/>
            </a:endParaRPr>
          </a:p>
          <a:p>
            <a:pPr marL="361950" algn="just">
              <a:buFont typeface="Wingdings" pitchFamily="2" charset="2"/>
              <a:buChar char="ü"/>
              <a:defRPr/>
            </a:pPr>
            <a:r>
              <a:rPr lang="pl-PL" b="1" dirty="0">
                <a:latin typeface="+mn-lt"/>
              </a:rPr>
              <a:t>wskaźniki rezultatu bezpośredniego – </a:t>
            </a:r>
            <a:r>
              <a:rPr lang="pl-PL" dirty="0">
                <a:latin typeface="+mn-lt"/>
              </a:rPr>
              <a:t>odnoszą się do sytuacji bezpośrednio </a:t>
            </a:r>
            <a:r>
              <a:rPr lang="pl-PL" dirty="0" smtClean="0">
                <a:latin typeface="+mn-lt"/>
              </a:rPr>
              <a:t/>
            </a:r>
            <a:br>
              <a:rPr lang="pl-PL" dirty="0" smtClean="0">
                <a:latin typeface="+mn-lt"/>
              </a:rPr>
            </a:br>
            <a:r>
              <a:rPr lang="pl-PL" dirty="0" smtClean="0">
                <a:latin typeface="+mn-lt"/>
              </a:rPr>
              <a:t>po </a:t>
            </a:r>
            <a:r>
              <a:rPr lang="pl-PL" dirty="0">
                <a:latin typeface="+mn-lt"/>
              </a:rPr>
              <a:t>zakończeniu wsparcia</a:t>
            </a:r>
          </a:p>
          <a:p>
            <a:pPr marL="361950" algn="just">
              <a:defRPr/>
            </a:pPr>
            <a:endParaRPr lang="pl-PL" dirty="0">
              <a:latin typeface="+mn-lt"/>
            </a:endParaRPr>
          </a:p>
          <a:p>
            <a:pPr marL="361950" algn="just">
              <a:buFont typeface="Wingdings" pitchFamily="2" charset="2"/>
              <a:buChar char="ü"/>
              <a:defRPr/>
            </a:pPr>
            <a:r>
              <a:rPr lang="pl-PL" b="1" dirty="0">
                <a:latin typeface="+mn-lt"/>
              </a:rPr>
              <a:t>wskaźniki rezultatu długoterminowego – </a:t>
            </a:r>
            <a:r>
              <a:rPr lang="pl-PL" dirty="0">
                <a:latin typeface="+mn-lt"/>
              </a:rPr>
              <a:t>dotyczą efektów wsparcia osiągniętych </a:t>
            </a:r>
            <a:r>
              <a:rPr lang="pl-PL" dirty="0" smtClean="0">
                <a:latin typeface="+mn-lt"/>
              </a:rPr>
              <a:t/>
            </a:r>
            <a:br>
              <a:rPr lang="pl-PL" dirty="0" smtClean="0">
                <a:latin typeface="+mn-lt"/>
              </a:rPr>
            </a:br>
            <a:r>
              <a:rPr lang="pl-PL" dirty="0" smtClean="0">
                <a:latin typeface="+mn-lt"/>
              </a:rPr>
              <a:t>w </a:t>
            </a:r>
            <a:r>
              <a:rPr lang="pl-PL" dirty="0">
                <a:latin typeface="+mn-lt"/>
              </a:rPr>
              <a:t>dłuższym okresie od zakończenia wsparcia</a:t>
            </a:r>
          </a:p>
        </p:txBody>
      </p:sp>
    </p:spTree>
    <p:extLst>
      <p:ext uri="{BB962C8B-B14F-4D97-AF65-F5344CB8AC3E}">
        <p14:creationId xmlns:p14="http://schemas.microsoft.com/office/powerpoint/2010/main" val="8900732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ole tekstowe 3"/>
          <p:cNvSpPr txBox="1">
            <a:spLocks noChangeArrowheads="1"/>
          </p:cNvSpPr>
          <p:nvPr/>
        </p:nvSpPr>
        <p:spPr bwMode="auto">
          <a:xfrm>
            <a:off x="619125" y="1171575"/>
            <a:ext cx="7953375"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pl-PL" altLang="pl-PL" sz="2000" b="1" dirty="0" smtClean="0">
                <a:solidFill>
                  <a:srgbClr val="FF0000"/>
                </a:solidFill>
                <a:latin typeface="Calibri (Tekst podstawowy)"/>
              </a:rPr>
              <a:t>UWAGA!</a:t>
            </a:r>
            <a:endParaRPr lang="pl-PL" altLang="pl-PL" sz="2000" b="1" dirty="0">
              <a:solidFill>
                <a:srgbClr val="FF0000"/>
              </a:solidFill>
              <a:latin typeface="Calibri (Tekst podstawowy)"/>
            </a:endParaRPr>
          </a:p>
          <a:p>
            <a:pPr eaLnBrk="1" hangingPunct="1"/>
            <a:endParaRPr lang="pl-PL" altLang="pl-PL" sz="1600" dirty="0">
              <a:latin typeface="Calibri (Tekst podstawowy)"/>
            </a:endParaRPr>
          </a:p>
          <a:p>
            <a:pPr algn="just" eaLnBrk="1" hangingPunct="1"/>
            <a:r>
              <a:rPr lang="pl-PL" altLang="pl-PL" u="sng" dirty="0">
                <a:latin typeface="+mn-lt"/>
              </a:rPr>
              <a:t>We wskaźniku dot. osób, które ukończyły interwencję wspieraną w ramach </a:t>
            </a:r>
            <a:r>
              <a:rPr lang="pl-PL" altLang="pl-PL" i="1" u="sng" dirty="0">
                <a:latin typeface="+mn-lt"/>
              </a:rPr>
              <a:t>Inicjatywy na rzecz zatrudnienia ludzi młodych należy wykazywać wyłącznie uczestników, którzy zakończyli udział </a:t>
            </a:r>
            <a:r>
              <a:rPr lang="pl-PL" altLang="pl-PL" u="sng" dirty="0">
                <a:latin typeface="+mn-lt"/>
              </a:rPr>
              <a:t>we wszystkich formach wsparcia przewidzianych dla </a:t>
            </a:r>
            <a:r>
              <a:rPr lang="pl-PL" altLang="pl-PL" u="sng" dirty="0" smtClean="0">
                <a:latin typeface="+mn-lt"/>
              </a:rPr>
              <a:t>nich w </a:t>
            </a:r>
            <a:r>
              <a:rPr lang="pl-PL" altLang="pl-PL" u="sng" dirty="0">
                <a:latin typeface="+mn-lt"/>
              </a:rPr>
              <a:t>projekcie</a:t>
            </a:r>
            <a:r>
              <a:rPr lang="pl-PL" altLang="pl-PL" dirty="0">
                <a:latin typeface="+mn-lt"/>
              </a:rPr>
              <a:t>. W związku z tym, we wskaźniku nie należy wykazywać osób, </a:t>
            </a:r>
            <a:r>
              <a:rPr lang="pl-PL" altLang="pl-PL" dirty="0" smtClean="0">
                <a:latin typeface="+mn-lt"/>
              </a:rPr>
              <a:t>które </a:t>
            </a:r>
            <a:r>
              <a:rPr lang="pl-PL" altLang="pl-PL" dirty="0">
                <a:latin typeface="+mn-lt"/>
              </a:rPr>
              <a:t>uczestniczyły w projekcie niezgodnie </a:t>
            </a:r>
            <a:r>
              <a:rPr lang="pl-PL" altLang="pl-PL" dirty="0" smtClean="0">
                <a:latin typeface="+mn-lt"/>
              </a:rPr>
              <a:t/>
            </a:r>
            <a:br>
              <a:rPr lang="pl-PL" altLang="pl-PL" dirty="0" smtClean="0">
                <a:latin typeface="+mn-lt"/>
              </a:rPr>
            </a:br>
            <a:r>
              <a:rPr lang="pl-PL" altLang="pl-PL" dirty="0" smtClean="0">
                <a:latin typeface="+mn-lt"/>
              </a:rPr>
              <a:t>z </a:t>
            </a:r>
            <a:r>
              <a:rPr lang="pl-PL" altLang="pl-PL" dirty="0">
                <a:latin typeface="+mn-lt"/>
              </a:rPr>
              <a:t>opracowaną dla nich ścieżką </a:t>
            </a:r>
            <a:r>
              <a:rPr lang="pl-PL" altLang="pl-PL" dirty="0" smtClean="0">
                <a:latin typeface="+mn-lt"/>
              </a:rPr>
              <a:t>udziału w </a:t>
            </a:r>
            <a:r>
              <a:rPr lang="pl-PL" altLang="pl-PL" dirty="0">
                <a:latin typeface="+mn-lt"/>
              </a:rPr>
              <a:t>projekcie (harmonogramem) i/lub zakończyły udział wcześniej niż było to dla nich zaplanowane w harmonogramie (np. z powodu podjęcia pracy czy kształcenia ustawicznego).</a:t>
            </a:r>
          </a:p>
          <a:p>
            <a:pPr algn="just" eaLnBrk="1" hangingPunct="1"/>
            <a:r>
              <a:rPr lang="pl-PL" altLang="pl-PL" dirty="0">
                <a:latin typeface="+mn-lt"/>
              </a:rPr>
              <a:t>Natomiast, zasady tej nie stosujemy do pozostałych wskaźników rezultatu bezpośredniego dot. m.in.:</a:t>
            </a:r>
          </a:p>
          <a:p>
            <a:pPr algn="just" eaLnBrk="1" hangingPunct="1"/>
            <a:r>
              <a:rPr lang="pl-PL" altLang="pl-PL" dirty="0">
                <a:latin typeface="+mn-lt"/>
              </a:rPr>
              <a:t>- liczby osób, które otrzymały ofertę pracy, kształcenia ustawicznego, przygotowania zawodowego lub stażu po opuszczeniu programu oraz</a:t>
            </a:r>
          </a:p>
          <a:p>
            <a:pPr algn="just" eaLnBrk="1" hangingPunct="1">
              <a:buFontTx/>
              <a:buChar char="-"/>
            </a:pPr>
            <a:r>
              <a:rPr lang="pl-PL" altLang="pl-PL" dirty="0">
                <a:latin typeface="+mn-lt"/>
              </a:rPr>
              <a:t>liczby osób uczestniczących w kształceniu/szkoleniu lub uzyskujących kwalifikacje lub pracujących (łącznie z pracującymi na własny rachunek) po opuszczeniu programu ponieważ ww. wskaźniki obejmują wszystkich uczestników i nie wykluczają osób, które opuszczą projekt przed zakończeniem udziału we wszystkich zaplanowanych dla nich, w ramach projektu, formach wsparcia.</a:t>
            </a:r>
          </a:p>
        </p:txBody>
      </p:sp>
    </p:spTree>
    <p:extLst>
      <p:ext uri="{BB962C8B-B14F-4D97-AF65-F5344CB8AC3E}">
        <p14:creationId xmlns:p14="http://schemas.microsoft.com/office/powerpoint/2010/main" val="1822682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rostokąt 1"/>
          <p:cNvSpPr/>
          <p:nvPr/>
        </p:nvSpPr>
        <p:spPr>
          <a:xfrm>
            <a:off x="213064" y="1682368"/>
            <a:ext cx="8713712" cy="4121128"/>
          </a:xfrm>
          <a:prstGeom prst="rect">
            <a:avLst/>
          </a:prstGeom>
        </p:spPr>
        <p:txBody>
          <a:bodyPr wrap="square">
            <a:spAutoFit/>
          </a:bodyPr>
          <a:lstStyle/>
          <a:p>
            <a:pPr lvl="0"/>
            <a:r>
              <a:rPr lang="pl-PL" u="sng" dirty="0">
                <a:latin typeface="Arial" panose="020B0604020202020204" pitchFamily="34" charset="0"/>
                <a:ea typeface="Calibri" panose="020F0502020204030204" pitchFamily="34" charset="0"/>
              </a:rPr>
              <a:t>Termin, od którego można składać </a:t>
            </a:r>
            <a:r>
              <a:rPr lang="pl-PL" u="sng" dirty="0" smtClean="0">
                <a:latin typeface="Arial" panose="020B0604020202020204" pitchFamily="34" charset="0"/>
                <a:ea typeface="Calibri" panose="020F0502020204030204" pitchFamily="34" charset="0"/>
              </a:rPr>
              <a:t>wnioski: </a:t>
            </a:r>
            <a:r>
              <a:rPr lang="pl-PL" sz="2000" b="1" dirty="0" smtClean="0">
                <a:latin typeface="Arial" panose="020B0604020202020204" pitchFamily="34" charset="0"/>
                <a:ea typeface="Calibri" panose="020F0502020204030204" pitchFamily="34" charset="0"/>
              </a:rPr>
              <a:t>od 13.07.2015 </a:t>
            </a:r>
            <a:r>
              <a:rPr lang="pl-PL" sz="2000" b="1" dirty="0">
                <a:latin typeface="Arial" panose="020B0604020202020204" pitchFamily="34" charset="0"/>
                <a:ea typeface="Calibri" panose="020F0502020204030204" pitchFamily="34" charset="0"/>
              </a:rPr>
              <a:t>r</a:t>
            </a:r>
            <a:r>
              <a:rPr lang="pl-PL" sz="2000" b="1" dirty="0" smtClean="0">
                <a:latin typeface="Arial" panose="020B0604020202020204" pitchFamily="34" charset="0"/>
                <a:ea typeface="Calibri" panose="020F0502020204030204" pitchFamily="34" charset="0"/>
              </a:rPr>
              <a:t>. do </a:t>
            </a:r>
            <a:r>
              <a:rPr lang="pl-PL" sz="2000" b="1" dirty="0">
                <a:latin typeface="Arial" panose="020B0604020202020204" pitchFamily="34" charset="0"/>
                <a:ea typeface="Calibri" panose="020F0502020204030204" pitchFamily="34" charset="0"/>
              </a:rPr>
              <a:t>24.07.2015 r.</a:t>
            </a:r>
            <a:endParaRPr lang="pl-PL" altLang="pl-PL" sz="2000" b="1" dirty="0" smtClean="0">
              <a:solidFill>
                <a:prstClr val="black"/>
              </a:solidFill>
              <a:latin typeface="Arial" panose="020B0604020202020204" pitchFamily="34" charset="0"/>
            </a:endParaRPr>
          </a:p>
          <a:p>
            <a:pPr lvl="0"/>
            <a:endParaRPr lang="pl-PL" altLang="pl-PL" dirty="0">
              <a:solidFill>
                <a:prstClr val="black"/>
              </a:solidFill>
              <a:latin typeface="Arial" panose="020B0604020202020204" pitchFamily="34" charset="0"/>
            </a:endParaRPr>
          </a:p>
          <a:p>
            <a:pPr lvl="0"/>
            <a:r>
              <a:rPr lang="pl-PL" u="sng" dirty="0">
                <a:latin typeface="Arial" panose="020B0604020202020204" pitchFamily="34" charset="0"/>
                <a:ea typeface="Calibri" panose="020F0502020204030204" pitchFamily="34" charset="0"/>
              </a:rPr>
              <a:t>Termin rozstrzygnięcia </a:t>
            </a:r>
            <a:r>
              <a:rPr lang="pl-PL" u="sng" dirty="0" smtClean="0">
                <a:latin typeface="Arial" panose="020B0604020202020204" pitchFamily="34" charset="0"/>
                <a:ea typeface="Calibri" panose="020F0502020204030204" pitchFamily="34" charset="0"/>
              </a:rPr>
              <a:t>konkursu</a:t>
            </a:r>
            <a:r>
              <a:rPr lang="pl-PL" dirty="0" smtClean="0">
                <a:latin typeface="Arial" panose="020B0604020202020204" pitchFamily="34" charset="0"/>
                <a:ea typeface="Calibri" panose="020F0502020204030204" pitchFamily="34" charset="0"/>
              </a:rPr>
              <a:t>: </a:t>
            </a:r>
            <a:r>
              <a:rPr lang="pl-PL" dirty="0">
                <a:latin typeface="Arial" panose="020B0604020202020204" pitchFamily="34" charset="0"/>
                <a:ea typeface="Calibri" panose="020F0502020204030204" pitchFamily="34" charset="0"/>
              </a:rPr>
              <a:t>IOK szacuje, że orientacyjny termin rozstrzygnięcia konkursu </a:t>
            </a:r>
            <a:r>
              <a:rPr lang="pl-PL" dirty="0" smtClean="0">
                <a:latin typeface="Arial" panose="020B0604020202020204" pitchFamily="34" charset="0"/>
                <a:ea typeface="Calibri" panose="020F0502020204030204" pitchFamily="34" charset="0"/>
              </a:rPr>
              <a:t>przypadnie </a:t>
            </a:r>
            <a:r>
              <a:rPr lang="pl-PL" dirty="0">
                <a:latin typeface="Arial" panose="020B0604020202020204" pitchFamily="34" charset="0"/>
                <a:ea typeface="Calibri" panose="020F0502020204030204" pitchFamily="34" charset="0"/>
              </a:rPr>
              <a:t>na październik 2015 r.</a:t>
            </a:r>
            <a:endParaRPr lang="pl-PL" dirty="0" smtClean="0">
              <a:latin typeface="Arial" panose="020B0604020202020204" pitchFamily="34" charset="0"/>
              <a:ea typeface="Calibri" panose="020F0502020204030204" pitchFamily="34" charset="0"/>
            </a:endParaRPr>
          </a:p>
          <a:p>
            <a:pPr lvl="0"/>
            <a:endParaRPr lang="pl-PL" dirty="0" smtClean="0">
              <a:latin typeface="Arial" panose="020B0604020202020204" pitchFamily="34" charset="0"/>
              <a:ea typeface="Calibri" panose="020F0502020204030204" pitchFamily="34" charset="0"/>
            </a:endParaRPr>
          </a:p>
          <a:p>
            <a:pPr>
              <a:lnSpc>
                <a:spcPct val="115000"/>
              </a:lnSpc>
              <a:spcAft>
                <a:spcPts val="0"/>
              </a:spcAft>
            </a:pPr>
            <a:r>
              <a:rPr lang="pl-PL" u="sng" dirty="0" smtClean="0">
                <a:latin typeface="Arial" panose="020B0604020202020204" pitchFamily="34" charset="0"/>
                <a:ea typeface="Calibri" panose="020F0502020204030204" pitchFamily="34" charset="0"/>
              </a:rPr>
              <a:t>Forma składania wniosków o dofinansowanie</a:t>
            </a:r>
            <a:r>
              <a:rPr lang="pl-PL" dirty="0" smtClean="0">
                <a:latin typeface="Arial" panose="020B0604020202020204" pitchFamily="34" charset="0"/>
                <a:ea typeface="Calibri" panose="020F0502020204030204" pitchFamily="34" charset="0"/>
              </a:rPr>
              <a:t>:</a:t>
            </a:r>
            <a:r>
              <a:rPr lang="pl-PL" dirty="0" smtClean="0">
                <a:latin typeface="Arial" panose="020B0604020202020204" pitchFamily="34" charset="0"/>
                <a:ea typeface="Calibri" panose="020F0502020204030204" pitchFamily="34" charset="0"/>
                <a:cs typeface="Times New Roman" panose="02020603050405020304" pitchFamily="18" charset="0"/>
              </a:rPr>
              <a:t> </a:t>
            </a:r>
            <a:r>
              <a:rPr lang="pl-PL" dirty="0">
                <a:latin typeface="Arial" panose="020B0604020202020204" pitchFamily="34" charset="0"/>
                <a:ea typeface="Calibri" panose="020F0502020204030204" pitchFamily="34" charset="0"/>
                <a:cs typeface="Times New Roman" panose="02020603050405020304" pitchFamily="18" charset="0"/>
              </a:rPr>
              <a:t>Wnioski należy składać </a:t>
            </a:r>
            <a:r>
              <a:rPr lang="pl-PL" b="1" dirty="0">
                <a:latin typeface="Arial" panose="020B0604020202020204" pitchFamily="34" charset="0"/>
                <a:ea typeface="Calibri" panose="020F0502020204030204" pitchFamily="34" charset="0"/>
                <a:cs typeface="Times New Roman" panose="02020603050405020304" pitchFamily="18" charset="0"/>
              </a:rPr>
              <a:t>w formie dokumentu </a:t>
            </a:r>
            <a:r>
              <a:rPr lang="pl-PL" b="1" dirty="0" smtClean="0">
                <a:latin typeface="Arial" panose="020B0604020202020204" pitchFamily="34" charset="0"/>
                <a:ea typeface="Calibri" panose="020F0502020204030204" pitchFamily="34" charset="0"/>
                <a:cs typeface="Times New Roman" panose="02020603050405020304" pitchFamily="18" charset="0"/>
              </a:rPr>
              <a:t>elektronicznego</a:t>
            </a:r>
            <a:r>
              <a:rPr lang="pl-PL" dirty="0" smtClean="0">
                <a:latin typeface="Arial" panose="020B0604020202020204" pitchFamily="34" charset="0"/>
                <a:ea typeface="Calibri" panose="020F0502020204030204" pitchFamily="34" charset="0"/>
                <a:cs typeface="Times New Roman" panose="02020603050405020304" pitchFamily="18" charset="0"/>
              </a:rPr>
              <a:t> </a:t>
            </a:r>
            <a:r>
              <a:rPr lang="pl-PL" dirty="0">
                <a:latin typeface="Arial" panose="020B0604020202020204" pitchFamily="34" charset="0"/>
                <a:ea typeface="Calibri" panose="020F0502020204030204" pitchFamily="34" charset="0"/>
                <a:cs typeface="Times New Roman" panose="02020603050405020304" pitchFamily="18" charset="0"/>
              </a:rPr>
              <a:t>za pośrednictwem </a:t>
            </a:r>
            <a:r>
              <a:rPr lang="pl-PL" u="sng" dirty="0">
                <a:solidFill>
                  <a:srgbClr val="0000FF"/>
                </a:solidFill>
                <a:latin typeface="Arial" panose="020B0604020202020204" pitchFamily="34" charset="0"/>
                <a:ea typeface="Calibri" panose="020F0502020204030204" pitchFamily="34" charset="0"/>
                <a:cs typeface="Times New Roman" panose="02020603050405020304" pitchFamily="18" charset="0"/>
                <a:hlinkClick r:id="rId5"/>
              </a:rPr>
              <a:t>Systemu Obsługi Wniosków Aplikacyjnych SOWA</a:t>
            </a:r>
            <a:endParaRPr lang="pl-PL"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pl-PL" dirty="0" smtClean="0">
                <a:latin typeface="Arial" panose="020B0604020202020204" pitchFamily="34" charset="0"/>
                <a:ea typeface="Calibri" panose="020F0502020204030204" pitchFamily="34" charset="0"/>
                <a:cs typeface="Times New Roman" panose="02020603050405020304" pitchFamily="18" charset="0"/>
              </a:rPr>
              <a:t>oraz</a:t>
            </a:r>
            <a:endParaRPr lang="pl-PL" dirty="0" smtClean="0">
              <a:latin typeface="Calibri" panose="020F0502020204030204" pitchFamily="34" charset="0"/>
              <a:ea typeface="Calibri" panose="020F0502020204030204" pitchFamily="34" charset="0"/>
              <a:cs typeface="Times New Roman" panose="02020603050405020304" pitchFamily="18" charset="0"/>
            </a:endParaRPr>
          </a:p>
          <a:p>
            <a:r>
              <a:rPr lang="pl-PL" b="1" dirty="0" smtClean="0">
                <a:latin typeface="Arial" panose="020B0604020202020204" pitchFamily="34" charset="0"/>
                <a:ea typeface="Calibri" panose="020F0502020204030204" pitchFamily="34" charset="0"/>
              </a:rPr>
              <a:t>w </a:t>
            </a:r>
            <a:r>
              <a:rPr lang="pl-PL" b="1" dirty="0">
                <a:latin typeface="Arial" panose="020B0604020202020204" pitchFamily="34" charset="0"/>
                <a:ea typeface="Calibri" panose="020F0502020204030204" pitchFamily="34" charset="0"/>
              </a:rPr>
              <a:t>formie papierowej</a:t>
            </a:r>
            <a:r>
              <a:rPr lang="pl-PL" dirty="0">
                <a:latin typeface="Arial" panose="020B0604020202020204" pitchFamily="34" charset="0"/>
                <a:ea typeface="Calibri" panose="020F0502020204030204" pitchFamily="34" charset="0"/>
              </a:rPr>
              <a:t> wydrukowanej w jednym egzemplarzu z systemu SOWA i opatrzonej podpisem osoby uprawnionej / podpisami osób uprawnionych do złożenia tego </a:t>
            </a:r>
            <a:r>
              <a:rPr lang="pl-PL" dirty="0" smtClean="0">
                <a:latin typeface="Arial" panose="020B0604020202020204" pitchFamily="34" charset="0"/>
                <a:ea typeface="Calibri" panose="020F0502020204030204" pitchFamily="34" charset="0"/>
              </a:rPr>
              <a:t>wniosku.</a:t>
            </a:r>
          </a:p>
          <a:p>
            <a:pPr lvl="0"/>
            <a:endParaRPr lang="pl-PL" altLang="pl-PL" sz="1600" dirty="0">
              <a:solidFill>
                <a:prstClr val="black"/>
              </a:solidFill>
              <a:latin typeface="Arial" panose="020B0604020202020204" pitchFamily="34" charset="0"/>
            </a:endParaRPr>
          </a:p>
          <a:p>
            <a:pPr lvl="0"/>
            <a:endParaRPr lang="pl-PL" altLang="pl-PL" sz="1700" dirty="0" smtClean="0">
              <a:solidFill>
                <a:prstClr val="black"/>
              </a:solidFill>
              <a:latin typeface="Arial" panose="020B0604020202020204" pitchFamily="34" charset="0"/>
            </a:endParaRPr>
          </a:p>
        </p:txBody>
      </p:sp>
    </p:spTree>
    <p:extLst>
      <p:ext uri="{BB962C8B-B14F-4D97-AF65-F5344CB8AC3E}">
        <p14:creationId xmlns:p14="http://schemas.microsoft.com/office/powerpoint/2010/main" val="10470622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ole tekstowe 3"/>
          <p:cNvSpPr txBox="1">
            <a:spLocks noChangeArrowheads="1"/>
          </p:cNvSpPr>
          <p:nvPr/>
        </p:nvSpPr>
        <p:spPr bwMode="auto">
          <a:xfrm>
            <a:off x="491277" y="1411272"/>
            <a:ext cx="7953375" cy="421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pl-PL" altLang="pl-PL" sz="2400" b="1" u="sng" dirty="0">
                <a:latin typeface="+mn-lt"/>
              </a:rPr>
              <a:t>Sposób weryfikacji faktu np. otrzymania oferty pracy lub podjęcia pracy</a:t>
            </a:r>
          </a:p>
          <a:p>
            <a:pPr eaLnBrk="1" hangingPunct="1"/>
            <a:endParaRPr lang="pl-PL" altLang="pl-PL" sz="2000" b="1" dirty="0">
              <a:latin typeface="+mn-lt"/>
            </a:endParaRPr>
          </a:p>
          <a:p>
            <a:pPr eaLnBrk="1" hangingPunct="1"/>
            <a:endParaRPr lang="pl-PL" altLang="pl-PL" sz="2000" b="1" dirty="0">
              <a:latin typeface="+mn-lt"/>
            </a:endParaRPr>
          </a:p>
          <a:p>
            <a:pPr algn="just" eaLnBrk="1" hangingPunct="1"/>
            <a:r>
              <a:rPr lang="pl-PL" altLang="pl-PL" sz="2000" dirty="0">
                <a:latin typeface="+mn-lt"/>
              </a:rPr>
              <a:t>• </a:t>
            </a:r>
            <a:r>
              <a:rPr lang="pl-PL" altLang="pl-PL" sz="2000" b="1" dirty="0">
                <a:latin typeface="+mn-lt"/>
              </a:rPr>
              <a:t>beneficjent we wniosku o dofinansowanie uwzględnił wskaźniki rezultatu bezpośredniego - </a:t>
            </a:r>
            <a:r>
              <a:rPr lang="pl-PL" altLang="pl-PL" sz="2000" dirty="0">
                <a:latin typeface="+mn-lt"/>
              </a:rPr>
              <a:t>zgodnie ze stanowiskiem KE, weryfikacja czy np. uczestnik podjął pracę musi zostać potwierdzona zaświadczeniem lub innym dokumentem wystawionym przez upoważnioną </a:t>
            </a:r>
            <a:r>
              <a:rPr lang="pl-PL" altLang="pl-PL" sz="2000" dirty="0" smtClean="0">
                <a:latin typeface="+mn-lt"/>
              </a:rPr>
              <a:t>instytucję;</a:t>
            </a:r>
            <a:endParaRPr lang="pl-PL" altLang="pl-PL" sz="2000" dirty="0">
              <a:latin typeface="+mn-lt"/>
            </a:endParaRPr>
          </a:p>
          <a:p>
            <a:pPr algn="just" eaLnBrk="1" hangingPunct="1"/>
            <a:endParaRPr lang="pl-PL" altLang="pl-PL" sz="2000" dirty="0">
              <a:latin typeface="+mn-lt"/>
            </a:endParaRPr>
          </a:p>
          <a:p>
            <a:pPr algn="just" eaLnBrk="1" hangingPunct="1"/>
            <a:r>
              <a:rPr lang="pl-PL" altLang="pl-PL" sz="2000" dirty="0">
                <a:latin typeface="+mn-lt"/>
              </a:rPr>
              <a:t>• </a:t>
            </a:r>
            <a:r>
              <a:rPr lang="pl-PL" altLang="pl-PL" sz="2000" b="1" dirty="0">
                <a:latin typeface="+mn-lt"/>
              </a:rPr>
              <a:t>beneficjent nie wskazał we wniosku o dofinansowanie wskaźnika rezultatu bezpośredniego – </a:t>
            </a:r>
            <a:r>
              <a:rPr lang="pl-PL" altLang="pl-PL" sz="2000" dirty="0">
                <a:latin typeface="+mn-lt"/>
              </a:rPr>
              <a:t>wystarczające jest oświadczenie uczestnika, ponieważ nieosiągnięcie wskaźnika przez beneficjenta nie będzie wiązało się </a:t>
            </a:r>
            <a:r>
              <a:rPr lang="pl-PL" altLang="pl-PL" sz="2000" dirty="0" smtClean="0">
                <a:latin typeface="+mn-lt"/>
              </a:rPr>
              <a:t>z </a:t>
            </a:r>
            <a:r>
              <a:rPr lang="pl-PL" altLang="pl-PL" sz="2000" dirty="0">
                <a:latin typeface="+mn-lt"/>
              </a:rPr>
              <a:t>konsekwencjami </a:t>
            </a:r>
            <a:r>
              <a:rPr lang="pl-PL" altLang="pl-PL" sz="2000" dirty="0" smtClean="0">
                <a:latin typeface="+mn-lt"/>
              </a:rPr>
              <a:t>finansowymi.</a:t>
            </a:r>
            <a:endParaRPr lang="pl-PL" altLang="pl-PL" sz="2000" b="1" dirty="0">
              <a:solidFill>
                <a:srgbClr val="FFC000"/>
              </a:solidFill>
              <a:latin typeface="+mn-lt"/>
            </a:endParaRPr>
          </a:p>
        </p:txBody>
      </p:sp>
    </p:spTree>
    <p:extLst>
      <p:ext uri="{BB962C8B-B14F-4D97-AF65-F5344CB8AC3E}">
        <p14:creationId xmlns:p14="http://schemas.microsoft.com/office/powerpoint/2010/main" val="26547089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ole tekstowe 3"/>
          <p:cNvSpPr txBox="1">
            <a:spLocks noChangeArrowheads="1"/>
          </p:cNvSpPr>
          <p:nvPr/>
        </p:nvSpPr>
        <p:spPr bwMode="auto">
          <a:xfrm>
            <a:off x="491277" y="1411272"/>
            <a:ext cx="8013531" cy="455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0" eaLnBrk="1" hangingPunct="1"/>
            <a:r>
              <a:rPr lang="pl-PL" altLang="pl-PL" sz="2000" b="1" u="sng" dirty="0">
                <a:solidFill>
                  <a:prstClr val="black"/>
                </a:solidFill>
                <a:latin typeface="+mn-lt"/>
              </a:rPr>
              <a:t>Główne zasady dot. monitorowania wskaźników rezultatu bezpośredniego</a:t>
            </a:r>
          </a:p>
          <a:p>
            <a:pPr lvl="0" eaLnBrk="1" hangingPunct="1"/>
            <a:endParaRPr lang="pl-PL" altLang="pl-PL" b="1" dirty="0">
              <a:solidFill>
                <a:prstClr val="black"/>
              </a:solidFill>
              <a:latin typeface="+mn-lt"/>
            </a:endParaRPr>
          </a:p>
          <a:p>
            <a:pPr lvl="0" algn="just" eaLnBrk="1" hangingPunct="1"/>
            <a:r>
              <a:rPr lang="pl-PL" altLang="pl-PL" dirty="0">
                <a:solidFill>
                  <a:prstClr val="black"/>
                </a:solidFill>
                <a:latin typeface="+mn-lt"/>
              </a:rPr>
              <a:t>• wskaźniki rezultatu bezpośredniego należy monitorować wśród wszystkich uczestników, którzy zakończyli udział w projekcie – nie należy wykluczać osób ze</a:t>
            </a:r>
          </a:p>
          <a:p>
            <a:pPr lvl="0" algn="just" eaLnBrk="1" hangingPunct="1"/>
            <a:r>
              <a:rPr lang="pl-PL" altLang="pl-PL" dirty="0">
                <a:solidFill>
                  <a:prstClr val="black"/>
                </a:solidFill>
                <a:latin typeface="+mn-lt"/>
              </a:rPr>
              <a:t>względu na rodzaj formy wsparcia (np. dotacje na założenie działalności gospodarczej</a:t>
            </a:r>
            <a:r>
              <a:rPr lang="pl-PL" altLang="pl-PL" dirty="0" smtClean="0">
                <a:solidFill>
                  <a:prstClr val="black"/>
                </a:solidFill>
                <a:latin typeface="+mn-lt"/>
              </a:rPr>
              <a:t>);</a:t>
            </a:r>
            <a:endParaRPr lang="pl-PL" altLang="pl-PL" dirty="0">
              <a:solidFill>
                <a:prstClr val="black"/>
              </a:solidFill>
              <a:latin typeface="+mn-lt"/>
            </a:endParaRPr>
          </a:p>
          <a:p>
            <a:pPr lvl="0" algn="just" eaLnBrk="1" hangingPunct="1"/>
            <a:endParaRPr lang="pl-PL" altLang="pl-PL" dirty="0">
              <a:solidFill>
                <a:prstClr val="black"/>
              </a:solidFill>
              <a:latin typeface="+mn-lt"/>
            </a:endParaRPr>
          </a:p>
          <a:p>
            <a:pPr lvl="0" algn="just" eaLnBrk="1" hangingPunct="1"/>
            <a:r>
              <a:rPr lang="pl-PL" altLang="pl-PL" dirty="0">
                <a:solidFill>
                  <a:prstClr val="black"/>
                </a:solidFill>
                <a:latin typeface="+mn-lt"/>
              </a:rPr>
              <a:t>• monitorowane w okresie do czterech tygodni od momentu opuszczenia </a:t>
            </a:r>
            <a:r>
              <a:rPr lang="pl-PL" altLang="pl-PL" dirty="0" smtClean="0">
                <a:solidFill>
                  <a:prstClr val="black"/>
                </a:solidFill>
                <a:latin typeface="+mn-lt"/>
              </a:rPr>
              <a:t>projektu;</a:t>
            </a:r>
            <a:endParaRPr lang="pl-PL" altLang="pl-PL" dirty="0">
              <a:solidFill>
                <a:prstClr val="black"/>
              </a:solidFill>
              <a:latin typeface="+mn-lt"/>
            </a:endParaRPr>
          </a:p>
          <a:p>
            <a:pPr lvl="0" algn="just" eaLnBrk="1" hangingPunct="1"/>
            <a:endParaRPr lang="pl-PL" altLang="pl-PL" dirty="0">
              <a:solidFill>
                <a:prstClr val="black"/>
              </a:solidFill>
              <a:latin typeface="+mn-lt"/>
            </a:endParaRPr>
          </a:p>
          <a:p>
            <a:pPr lvl="0" algn="just" eaLnBrk="1" hangingPunct="1"/>
            <a:r>
              <a:rPr lang="pl-PL" altLang="pl-PL" dirty="0">
                <a:solidFill>
                  <a:prstClr val="black"/>
                </a:solidFill>
                <a:latin typeface="+mn-lt"/>
              </a:rPr>
              <a:t>• w przypadku wskaźników dot. kwalifikacji – wyłącznie kwalifikacje potwierdzone</a:t>
            </a:r>
          </a:p>
          <a:p>
            <a:pPr lvl="0" algn="just" eaLnBrk="1" hangingPunct="1"/>
            <a:r>
              <a:rPr lang="pl-PL" altLang="pl-PL" dirty="0">
                <a:solidFill>
                  <a:prstClr val="black"/>
                </a:solidFill>
                <a:latin typeface="+mn-lt"/>
              </a:rPr>
              <a:t>np. egzaminem, zaświadczenie o ukończeniu kursu nie stanowi o uzyskaniu kwalifikacji przez </a:t>
            </a:r>
            <a:r>
              <a:rPr lang="pl-PL" altLang="pl-PL" dirty="0" smtClean="0">
                <a:solidFill>
                  <a:prstClr val="black"/>
                </a:solidFill>
                <a:latin typeface="+mn-lt"/>
              </a:rPr>
              <a:t>uczestnika;</a:t>
            </a:r>
            <a:endParaRPr lang="pl-PL" altLang="pl-PL" dirty="0">
              <a:solidFill>
                <a:prstClr val="black"/>
              </a:solidFill>
              <a:latin typeface="+mn-lt"/>
            </a:endParaRPr>
          </a:p>
          <a:p>
            <a:pPr lvl="0" algn="just" eaLnBrk="1" hangingPunct="1"/>
            <a:endParaRPr lang="pl-PL" altLang="pl-PL" dirty="0">
              <a:solidFill>
                <a:prstClr val="black"/>
              </a:solidFill>
              <a:latin typeface="+mn-lt"/>
            </a:endParaRPr>
          </a:p>
          <a:p>
            <a:pPr lvl="0" algn="just" eaLnBrk="1" hangingPunct="1"/>
            <a:r>
              <a:rPr lang="pl-PL" altLang="pl-PL" dirty="0">
                <a:solidFill>
                  <a:prstClr val="black"/>
                </a:solidFill>
                <a:latin typeface="+mn-lt"/>
              </a:rPr>
              <a:t>• rezultaty bezpośrednie informują o sytuacji uczestnika po opuszczeniu projektu </a:t>
            </a:r>
            <a:r>
              <a:rPr lang="pl-PL" altLang="pl-PL" dirty="0" smtClean="0">
                <a:solidFill>
                  <a:prstClr val="black"/>
                </a:solidFill>
                <a:latin typeface="+mn-lt"/>
              </a:rPr>
              <a:t/>
            </a:r>
            <a:br>
              <a:rPr lang="pl-PL" altLang="pl-PL" dirty="0" smtClean="0">
                <a:solidFill>
                  <a:prstClr val="black"/>
                </a:solidFill>
                <a:latin typeface="+mn-lt"/>
              </a:rPr>
            </a:br>
            <a:r>
              <a:rPr lang="pl-PL" altLang="pl-PL" dirty="0" smtClean="0">
                <a:solidFill>
                  <a:prstClr val="black"/>
                </a:solidFill>
                <a:latin typeface="+mn-lt"/>
              </a:rPr>
              <a:t>– </a:t>
            </a:r>
            <a:r>
              <a:rPr lang="pl-PL" altLang="pl-PL" dirty="0">
                <a:solidFill>
                  <a:prstClr val="black"/>
                </a:solidFill>
                <a:latin typeface="+mn-lt"/>
              </a:rPr>
              <a:t>za wyjątkiem kwalifikacji, które mogą zostać uzyskane w trakcie udziału </a:t>
            </a:r>
            <a:br>
              <a:rPr lang="pl-PL" altLang="pl-PL" dirty="0">
                <a:solidFill>
                  <a:prstClr val="black"/>
                </a:solidFill>
                <a:latin typeface="+mn-lt"/>
              </a:rPr>
            </a:br>
            <a:r>
              <a:rPr lang="pl-PL" altLang="pl-PL" dirty="0">
                <a:solidFill>
                  <a:prstClr val="black"/>
                </a:solidFill>
                <a:latin typeface="+mn-lt"/>
              </a:rPr>
              <a:t>w </a:t>
            </a:r>
            <a:r>
              <a:rPr lang="pl-PL" altLang="pl-PL" dirty="0" smtClean="0">
                <a:solidFill>
                  <a:prstClr val="black"/>
                </a:solidFill>
                <a:latin typeface="+mn-lt"/>
              </a:rPr>
              <a:t>projekcie.</a:t>
            </a:r>
            <a:endParaRPr lang="pl-PL" altLang="pl-PL" b="1" dirty="0">
              <a:solidFill>
                <a:srgbClr val="FFC000"/>
              </a:solidFill>
              <a:latin typeface="+mn-lt"/>
            </a:endParaRPr>
          </a:p>
        </p:txBody>
      </p:sp>
    </p:spTree>
    <p:extLst>
      <p:ext uri="{BB962C8B-B14F-4D97-AF65-F5344CB8AC3E}">
        <p14:creationId xmlns:p14="http://schemas.microsoft.com/office/powerpoint/2010/main" val="4345324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ole tekstowe 3"/>
          <p:cNvSpPr txBox="1">
            <a:spLocks noChangeArrowheads="1"/>
          </p:cNvSpPr>
          <p:nvPr/>
        </p:nvSpPr>
        <p:spPr bwMode="auto">
          <a:xfrm>
            <a:off x="491277" y="1411272"/>
            <a:ext cx="8182206"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pl-PL" altLang="pl-PL" sz="2000" b="1" u="sng" dirty="0">
                <a:latin typeface="+mn-lt"/>
              </a:rPr>
              <a:t>Pomiar wskaźników w projekcie</a:t>
            </a:r>
          </a:p>
          <a:p>
            <a:pPr algn="just" eaLnBrk="1" hangingPunct="1"/>
            <a:endParaRPr lang="pl-PL" altLang="pl-PL" b="1" dirty="0">
              <a:latin typeface="+mn-lt"/>
            </a:endParaRPr>
          </a:p>
          <a:p>
            <a:pPr algn="just" eaLnBrk="1" hangingPunct="1">
              <a:buFont typeface="Wingdings" panose="05000000000000000000" pitchFamily="2" charset="2"/>
              <a:buChar char="Ø"/>
            </a:pPr>
            <a:r>
              <a:rPr lang="pl-PL" altLang="pl-PL" b="1" dirty="0">
                <a:latin typeface="+mn-lt"/>
              </a:rPr>
              <a:t> Dane uczestnika zbierane są w momencie rozpoczęcia udziału  </a:t>
            </a:r>
            <a:br>
              <a:rPr lang="pl-PL" altLang="pl-PL" b="1" dirty="0">
                <a:latin typeface="+mn-lt"/>
              </a:rPr>
            </a:br>
            <a:r>
              <a:rPr lang="pl-PL" altLang="pl-PL" b="1" dirty="0">
                <a:latin typeface="+mn-lt"/>
              </a:rPr>
              <a:t>w projekcie - </a:t>
            </a:r>
            <a:r>
              <a:rPr lang="pl-PL" altLang="pl-PL" dirty="0">
                <a:latin typeface="+mn-lt"/>
              </a:rPr>
              <a:t>przedwczesne zakończenie uczestnictwa nie rzutuje na wskaźniki </a:t>
            </a:r>
            <a:r>
              <a:rPr lang="pl-PL" altLang="pl-PL" dirty="0" smtClean="0">
                <a:latin typeface="+mn-lt"/>
              </a:rPr>
              <a:t>produktu;</a:t>
            </a:r>
            <a:endParaRPr lang="pl-PL" altLang="pl-PL" dirty="0">
              <a:latin typeface="+mn-lt"/>
            </a:endParaRPr>
          </a:p>
          <a:p>
            <a:pPr algn="just" eaLnBrk="1" hangingPunct="1">
              <a:buFont typeface="Wingdings" panose="05000000000000000000" pitchFamily="2" charset="2"/>
              <a:buChar char="Ø"/>
            </a:pPr>
            <a:endParaRPr lang="pl-PL" altLang="pl-PL" dirty="0">
              <a:latin typeface="+mn-lt"/>
            </a:endParaRPr>
          </a:p>
          <a:p>
            <a:pPr algn="just" eaLnBrk="1" hangingPunct="1">
              <a:buFont typeface="Wingdings" panose="05000000000000000000" pitchFamily="2" charset="2"/>
              <a:buChar char="Ø"/>
            </a:pPr>
            <a:r>
              <a:rPr lang="pl-PL" altLang="pl-PL" dirty="0">
                <a:latin typeface="+mn-lt"/>
              </a:rPr>
              <a:t>Na poziomie pojedynczego projektu uczestnika należy wykazać </a:t>
            </a:r>
            <a:r>
              <a:rPr lang="pl-PL" altLang="pl-PL" b="1" dirty="0">
                <a:latin typeface="+mn-lt"/>
              </a:rPr>
              <a:t>tylko raz </a:t>
            </a:r>
            <a:r>
              <a:rPr lang="pl-PL" altLang="pl-PL" b="1" dirty="0" smtClean="0">
                <a:latin typeface="+mn-lt"/>
              </a:rPr>
              <a:t>w danym </a:t>
            </a:r>
            <a:r>
              <a:rPr lang="pl-PL" altLang="pl-PL" b="1" dirty="0">
                <a:latin typeface="+mn-lt"/>
              </a:rPr>
              <a:t>wskaźniku </a:t>
            </a:r>
            <a:r>
              <a:rPr lang="pl-PL" altLang="pl-PL" b="1" dirty="0" smtClean="0">
                <a:latin typeface="+mn-lt"/>
              </a:rPr>
              <a:t>produktu;</a:t>
            </a:r>
            <a:endParaRPr lang="pl-PL" altLang="pl-PL" b="1" dirty="0">
              <a:latin typeface="+mn-lt"/>
            </a:endParaRPr>
          </a:p>
          <a:p>
            <a:pPr algn="just" eaLnBrk="1" hangingPunct="1">
              <a:buFont typeface="Wingdings" panose="05000000000000000000" pitchFamily="2" charset="2"/>
              <a:buChar char="Ø"/>
            </a:pPr>
            <a:endParaRPr lang="pl-PL" altLang="pl-PL" dirty="0">
              <a:latin typeface="+mn-lt"/>
            </a:endParaRPr>
          </a:p>
          <a:p>
            <a:pPr algn="just" eaLnBrk="1" hangingPunct="1">
              <a:buFont typeface="Wingdings" panose="05000000000000000000" pitchFamily="2" charset="2"/>
              <a:buChar char="Ø"/>
            </a:pPr>
            <a:r>
              <a:rPr lang="pl-PL" altLang="pl-PL" dirty="0">
                <a:latin typeface="+mn-lt"/>
              </a:rPr>
              <a:t>Uczestnik, może być wykazany w kilku wskaźnikach (produktu i rezultatu) </a:t>
            </a:r>
            <a:br>
              <a:rPr lang="pl-PL" altLang="pl-PL" dirty="0">
                <a:latin typeface="+mn-lt"/>
              </a:rPr>
            </a:br>
            <a:r>
              <a:rPr lang="pl-PL" altLang="pl-PL" dirty="0">
                <a:latin typeface="+mn-lt"/>
              </a:rPr>
              <a:t>w projekcie, w zależności od jego cech i udzielanej formy wsparcia oraz osiągniętych </a:t>
            </a:r>
            <a:r>
              <a:rPr lang="pl-PL" altLang="pl-PL" dirty="0" smtClean="0">
                <a:latin typeface="+mn-lt"/>
              </a:rPr>
              <a:t>rezultatów;</a:t>
            </a:r>
            <a:endParaRPr lang="pl-PL" altLang="pl-PL" dirty="0">
              <a:latin typeface="+mn-lt"/>
            </a:endParaRPr>
          </a:p>
          <a:p>
            <a:pPr algn="just" eaLnBrk="1" hangingPunct="1">
              <a:buFont typeface="Wingdings" panose="05000000000000000000" pitchFamily="2" charset="2"/>
              <a:buChar char="Ø"/>
            </a:pPr>
            <a:endParaRPr lang="pl-PL" altLang="pl-PL" dirty="0">
              <a:latin typeface="+mn-lt"/>
            </a:endParaRPr>
          </a:p>
          <a:p>
            <a:pPr algn="just" eaLnBrk="1" hangingPunct="1">
              <a:buFont typeface="Wingdings" panose="05000000000000000000" pitchFamily="2" charset="2"/>
              <a:buChar char="Ø"/>
            </a:pPr>
            <a:r>
              <a:rPr lang="pl-PL" altLang="pl-PL" dirty="0">
                <a:latin typeface="+mn-lt"/>
              </a:rPr>
              <a:t>Dane dla wskaźników dot. osób fizycznych monitorowane są </a:t>
            </a:r>
            <a:r>
              <a:rPr lang="pl-PL" altLang="pl-PL" b="1" dirty="0">
                <a:latin typeface="+mn-lt"/>
              </a:rPr>
              <a:t>w podziale na </a:t>
            </a:r>
            <a:r>
              <a:rPr lang="pl-PL" altLang="pl-PL" b="1" dirty="0" smtClean="0">
                <a:latin typeface="+mn-lt"/>
              </a:rPr>
              <a:t>płeć;</a:t>
            </a:r>
            <a:endParaRPr lang="pl-PL" altLang="pl-PL" b="1" dirty="0">
              <a:latin typeface="+mn-lt"/>
            </a:endParaRPr>
          </a:p>
          <a:p>
            <a:pPr algn="just" eaLnBrk="1" hangingPunct="1">
              <a:buFont typeface="Wingdings" panose="05000000000000000000" pitchFamily="2" charset="2"/>
              <a:buChar char="Ø"/>
            </a:pPr>
            <a:endParaRPr lang="pl-PL" altLang="pl-PL" dirty="0">
              <a:latin typeface="+mn-lt"/>
            </a:endParaRPr>
          </a:p>
          <a:p>
            <a:pPr algn="just" eaLnBrk="1" hangingPunct="1">
              <a:buFont typeface="Wingdings" panose="05000000000000000000" pitchFamily="2" charset="2"/>
              <a:buChar char="Ø"/>
            </a:pPr>
            <a:r>
              <a:rPr lang="pl-PL" altLang="pl-PL" b="1" dirty="0">
                <a:latin typeface="+mn-lt"/>
              </a:rPr>
              <a:t>Wiek </a:t>
            </a:r>
            <a:r>
              <a:rPr lang="pl-PL" altLang="pl-PL" dirty="0">
                <a:latin typeface="+mn-lt"/>
              </a:rPr>
              <a:t>uczestników projektów będących osobami fizycznymi </a:t>
            </a:r>
            <a:r>
              <a:rPr lang="pl-PL" altLang="pl-PL" b="1" dirty="0">
                <a:latin typeface="+mn-lt"/>
              </a:rPr>
              <a:t>liczony jest na podstawie daty urodzenia i mierzony w dniu rozpoczęcia </a:t>
            </a:r>
            <a:r>
              <a:rPr lang="pl-PL" altLang="pl-PL" b="1" dirty="0" smtClean="0">
                <a:latin typeface="+mn-lt"/>
              </a:rPr>
              <a:t>wsparcia;</a:t>
            </a:r>
            <a:endParaRPr lang="pl-PL" altLang="pl-PL" b="1" dirty="0">
              <a:latin typeface="+mn-lt"/>
            </a:endParaRPr>
          </a:p>
        </p:txBody>
      </p:sp>
    </p:spTree>
    <p:extLst>
      <p:ext uri="{BB962C8B-B14F-4D97-AF65-F5344CB8AC3E}">
        <p14:creationId xmlns:p14="http://schemas.microsoft.com/office/powerpoint/2010/main" val="35863815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ole tekstowe 3"/>
          <p:cNvSpPr txBox="1">
            <a:spLocks noChangeArrowheads="1"/>
          </p:cNvSpPr>
          <p:nvPr/>
        </p:nvSpPr>
        <p:spPr bwMode="auto">
          <a:xfrm>
            <a:off x="491277" y="1411272"/>
            <a:ext cx="7953375" cy="2200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342900" lvl="0" indent="-342900" algn="just" eaLnBrk="1" hangingPunct="1">
              <a:defRPr/>
            </a:pPr>
            <a:r>
              <a:rPr lang="pl-PL" sz="2000" b="1" dirty="0" smtClean="0">
                <a:solidFill>
                  <a:srgbClr val="FF0000"/>
                </a:solidFill>
                <a:latin typeface="+mn-lt"/>
              </a:rPr>
              <a:t>UWAGA!</a:t>
            </a:r>
            <a:endParaRPr lang="pl-PL" sz="2000" b="1" dirty="0">
              <a:solidFill>
                <a:srgbClr val="FF0000"/>
              </a:solidFill>
              <a:latin typeface="+mn-lt"/>
            </a:endParaRPr>
          </a:p>
          <a:p>
            <a:pPr marL="342900" lvl="0" indent="-342900" algn="just" eaLnBrk="1" hangingPunct="1">
              <a:defRPr/>
            </a:pPr>
            <a:endParaRPr lang="pl-PL" sz="1700" b="1" u="sng" dirty="0">
              <a:solidFill>
                <a:prstClr val="black"/>
              </a:solidFill>
              <a:latin typeface="+mn-lt"/>
            </a:endParaRPr>
          </a:p>
          <a:p>
            <a:pPr lvl="0" algn="just" eaLnBrk="1" hangingPunct="1">
              <a:defRPr/>
            </a:pPr>
            <a:r>
              <a:rPr lang="pl-PL" sz="2000" dirty="0">
                <a:solidFill>
                  <a:prstClr val="black"/>
                </a:solidFill>
                <a:latin typeface="+mn-lt"/>
              </a:rPr>
              <a:t>Uczestnika projektu należy poinformować o obowiązku przekazania po zakończeniu projektu informacji potrzebnych do wyliczenia wskaźników rezultatu bezpośredniego (np. status na rynku pracy, udział w kształceniu lub szkoleniu) do 4 tygodni od zakończenia udziału w projekcie oraz możliwości przyszłego udziału w badaniu ewaluacyjnym.</a:t>
            </a:r>
          </a:p>
        </p:txBody>
      </p:sp>
    </p:spTree>
    <p:extLst>
      <p:ext uri="{BB962C8B-B14F-4D97-AF65-F5344CB8AC3E}">
        <p14:creationId xmlns:p14="http://schemas.microsoft.com/office/powerpoint/2010/main" val="316904805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6" name="Prostokąt 5"/>
          <p:cNvSpPr/>
          <p:nvPr/>
        </p:nvSpPr>
        <p:spPr>
          <a:xfrm>
            <a:off x="319596" y="1020685"/>
            <a:ext cx="8607179" cy="369332"/>
          </a:xfrm>
          <a:prstGeom prst="rect">
            <a:avLst/>
          </a:prstGeom>
        </p:spPr>
        <p:txBody>
          <a:bodyPr wrap="square">
            <a:spAutoFit/>
          </a:bodyPr>
          <a:lstStyle/>
          <a:p>
            <a:endParaRPr lang="pl-PL" dirty="0">
              <a:latin typeface="+mn-lt"/>
            </a:endParaRPr>
          </a:p>
        </p:txBody>
      </p:sp>
      <p:sp>
        <p:nvSpPr>
          <p:cNvPr id="2" name="pole tekstowe 1"/>
          <p:cNvSpPr txBox="1"/>
          <p:nvPr/>
        </p:nvSpPr>
        <p:spPr>
          <a:xfrm>
            <a:off x="142043" y="1205351"/>
            <a:ext cx="8784732" cy="3354765"/>
          </a:xfrm>
          <a:prstGeom prst="rect">
            <a:avLst/>
          </a:prstGeom>
          <a:noFill/>
        </p:spPr>
        <p:txBody>
          <a:bodyPr wrap="square" rtlCol="0">
            <a:spAutoFit/>
          </a:bodyPr>
          <a:lstStyle/>
          <a:p>
            <a:pPr lvl="0">
              <a:spcAft>
                <a:spcPts val="0"/>
              </a:spcAft>
            </a:pPr>
            <a:r>
              <a:rPr lang="pl-PL" b="1" dirty="0" smtClean="0">
                <a:solidFill>
                  <a:srgbClr val="FF3300"/>
                </a:solidFill>
                <a:latin typeface="Calibri" panose="020F0502020204030204" pitchFamily="34" charset="0"/>
                <a:ea typeface="Calibri" panose="020F0502020204030204" pitchFamily="34" charset="0"/>
                <a:cs typeface="Times New Roman" panose="02020603050405020304" pitchFamily="18" charset="0"/>
              </a:rPr>
              <a:t>UWAGA! </a:t>
            </a:r>
            <a:r>
              <a:rPr lang="pl-PL" b="1"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Należy zapoznać się z wszystkimi załącznikami do </a:t>
            </a:r>
            <a:r>
              <a:rPr lang="pl-PL" b="1" i="1"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Regulaminu konkursu </a:t>
            </a:r>
          </a:p>
          <a:p>
            <a:pPr lvl="0">
              <a:spcAft>
                <a:spcPts val="0"/>
              </a:spcAft>
            </a:pPr>
            <a:endParaRPr lang="pl-PL" sz="1400"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r>
              <a:rPr lang="pl-PL" dirty="0" smtClean="0">
                <a:solidFill>
                  <a:prstClr val="black"/>
                </a:solidFill>
                <a:latin typeface="+mn-lt"/>
                <a:ea typeface="Calibri" panose="020F0502020204030204" pitchFamily="34" charset="0"/>
                <a:cs typeface="Times New Roman" panose="02020603050405020304" pitchFamily="18" charset="0"/>
              </a:rPr>
              <a:t>W załączniku nr 12 zostały opisane </a:t>
            </a:r>
            <a:r>
              <a:rPr lang="pl-PL" dirty="0" smtClean="0">
                <a:latin typeface="+mn-lt"/>
              </a:rPr>
              <a:t> </a:t>
            </a:r>
            <a:r>
              <a:rPr lang="pl-PL" i="1" dirty="0" smtClean="0">
                <a:latin typeface="+mn-lt"/>
              </a:rPr>
              <a:t>Minimalne wymagania  jakościowe projektu.</a:t>
            </a:r>
            <a:r>
              <a:rPr lang="pl-PL" dirty="0" smtClean="0">
                <a:latin typeface="+mn-lt"/>
              </a:rPr>
              <a:t> </a:t>
            </a:r>
            <a:r>
              <a:rPr lang="pl-PL" i="1" dirty="0" smtClean="0">
                <a:latin typeface="+mn-lt"/>
              </a:rPr>
              <a:t> </a:t>
            </a:r>
            <a:endParaRPr lang="pl-PL" b="1" i="1" dirty="0">
              <a:solidFill>
                <a:prstClr val="black"/>
              </a:solidFill>
              <a:latin typeface="+mn-lt"/>
              <a:ea typeface="Calibri" panose="020F0502020204030204" pitchFamily="34" charset="0"/>
              <a:cs typeface="Times New Roman" panose="02020603050405020304" pitchFamily="18" charset="0"/>
            </a:endParaRPr>
          </a:p>
          <a:p>
            <a:pPr lvl="0">
              <a:spcAft>
                <a:spcPts val="0"/>
              </a:spcAft>
            </a:pPr>
            <a:r>
              <a:rPr lang="pl-PL"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W związku z powyższym podczas oceny projektu zarówno pracownicy IOK jak i eksperci będą posiłkować się zapisami ww. dokumentu.</a:t>
            </a:r>
          </a:p>
          <a:p>
            <a:pPr lvl="0">
              <a:spcAft>
                <a:spcPts val="0"/>
              </a:spcAft>
            </a:pPr>
            <a:endParaRPr lang="pl-PL"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spcAft>
                <a:spcPts val="0"/>
              </a:spcAft>
            </a:pPr>
            <a:r>
              <a:rPr lang="pl-PL" dirty="0" smtClean="0">
                <a:solidFill>
                  <a:prstClr val="black"/>
                </a:solidFill>
                <a:latin typeface="Calibri" panose="020F0502020204030204" pitchFamily="34" charset="0"/>
                <a:ea typeface="Calibri" panose="020F0502020204030204" pitchFamily="34" charset="0"/>
                <a:cs typeface="Times New Roman" panose="02020603050405020304" pitchFamily="18" charset="0"/>
              </a:rPr>
              <a:t>W ww. dokumencie dla wybranych form wsparcia zostały  wskazane kwoty maksymalne możliwe do poniesienia.</a:t>
            </a:r>
            <a:endParaRPr lang="pl-PL" dirty="0" smtClean="0">
              <a:solidFill>
                <a:srgbClr val="000000"/>
              </a:solidFill>
              <a:latin typeface="Calibri" panose="020F0502020204030204" pitchFamily="34" charset="0"/>
            </a:endParaRPr>
          </a:p>
          <a:p>
            <a:pPr lvl="0">
              <a:spcAft>
                <a:spcPts val="0"/>
              </a:spcAft>
            </a:pPr>
            <a:endParaRPr lang="pl-PL" dirty="0">
              <a:solidFill>
                <a:srgbClr val="000000"/>
              </a:solidFill>
              <a:latin typeface="Calibri" panose="020F0502020204030204" pitchFamily="34" charset="0"/>
            </a:endParaRPr>
          </a:p>
          <a:p>
            <a:pPr lvl="0" algn="just">
              <a:spcAft>
                <a:spcPts val="0"/>
              </a:spcAft>
            </a:pPr>
            <a:r>
              <a:rPr lang="pl-PL" dirty="0">
                <a:solidFill>
                  <a:srgbClr val="000000"/>
                </a:solidFill>
                <a:latin typeface="Calibri" panose="020F0502020204030204" pitchFamily="34" charset="0"/>
              </a:rPr>
              <a:t>Realizacja wsparcia w ramach PO WER Działania 1.2 Podziałania 1.2.2 w kwestiach nieuregulowanych w przedmiotowym dokumencie powinna być </a:t>
            </a:r>
            <a:r>
              <a:rPr lang="pl-PL" dirty="0" smtClean="0">
                <a:solidFill>
                  <a:srgbClr val="000000"/>
                </a:solidFill>
                <a:latin typeface="Calibri" panose="020F0502020204030204" pitchFamily="34" charset="0"/>
              </a:rPr>
              <a:t>zgodna z dokumentami </a:t>
            </a:r>
            <a:r>
              <a:rPr lang="pl-PL" dirty="0">
                <a:solidFill>
                  <a:srgbClr val="000000"/>
                </a:solidFill>
                <a:latin typeface="Calibri" panose="020F0502020204030204" pitchFamily="34" charset="0"/>
              </a:rPr>
              <a:t>programowymi jak również z przepisami prawa krajowego oraz wspólnotowego. </a:t>
            </a:r>
            <a:endParaRPr lang="pl-PL"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742492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0" y="1345108"/>
            <a:ext cx="8386207" cy="4278094"/>
          </a:xfrm>
          <a:prstGeom prst="rect">
            <a:avLst/>
          </a:prstGeom>
          <a:noFill/>
        </p:spPr>
        <p:txBody>
          <a:bodyPr wrap="none" rtlCol="0">
            <a:spAutoFit/>
          </a:bodyPr>
          <a:lstStyle/>
          <a:p>
            <a:r>
              <a:rPr lang="pl-PL" sz="2400" b="1" dirty="0">
                <a:latin typeface="+mn-lt"/>
              </a:rPr>
              <a:t>IOK udziela wyjaśnień</a:t>
            </a:r>
            <a:r>
              <a:rPr lang="pl-PL" sz="2400" dirty="0">
                <a:latin typeface="+mn-lt"/>
              </a:rPr>
              <a:t> w kwestiach dotyczących konkursu </a:t>
            </a:r>
            <a:r>
              <a:rPr lang="pl-PL" sz="2400" dirty="0" smtClean="0">
                <a:latin typeface="+mn-lt"/>
              </a:rPr>
              <a:t/>
            </a:r>
            <a:br>
              <a:rPr lang="pl-PL" sz="2400" dirty="0" smtClean="0">
                <a:latin typeface="+mn-lt"/>
              </a:rPr>
            </a:br>
            <a:r>
              <a:rPr lang="pl-PL" sz="2400" dirty="0" smtClean="0">
                <a:latin typeface="+mn-lt"/>
              </a:rPr>
              <a:t>i </a:t>
            </a:r>
            <a:r>
              <a:rPr lang="pl-PL" sz="2400" dirty="0">
                <a:latin typeface="+mn-lt"/>
              </a:rPr>
              <a:t>odpowiedzi na zapytania indywidualne kierowane</a:t>
            </a:r>
          </a:p>
          <a:p>
            <a:pPr lvl="0"/>
            <a:r>
              <a:rPr lang="pl-PL" sz="2400" b="1" dirty="0">
                <a:latin typeface="+mn-lt"/>
              </a:rPr>
              <a:t>telefonicznie</a:t>
            </a:r>
            <a:r>
              <a:rPr lang="pl-PL" sz="2400" dirty="0">
                <a:latin typeface="+mn-lt"/>
              </a:rPr>
              <a:t>  - pod nr tel.: 71 39 74 110 lub 71 39 74 111 </a:t>
            </a:r>
            <a:r>
              <a:rPr lang="pl-PL" sz="2400" dirty="0" smtClean="0">
                <a:latin typeface="+mn-lt"/>
              </a:rPr>
              <a:t>lub</a:t>
            </a:r>
            <a:br>
              <a:rPr lang="pl-PL" sz="2400" dirty="0" smtClean="0">
                <a:latin typeface="+mn-lt"/>
              </a:rPr>
            </a:br>
            <a:r>
              <a:rPr lang="pl-PL" sz="2400" dirty="0" smtClean="0">
                <a:latin typeface="+mn-lt"/>
              </a:rPr>
              <a:t> </a:t>
            </a:r>
            <a:r>
              <a:rPr lang="pl-PL" sz="2400" dirty="0">
                <a:latin typeface="+mn-lt"/>
              </a:rPr>
              <a:t>nr infolinii 0 800 300 376</a:t>
            </a:r>
          </a:p>
          <a:p>
            <a:r>
              <a:rPr lang="pl-PL" sz="2400" dirty="0">
                <a:latin typeface="+mn-lt"/>
              </a:rPr>
              <a:t>lub </a:t>
            </a:r>
          </a:p>
          <a:p>
            <a:pPr lvl="0"/>
            <a:r>
              <a:rPr lang="pl-PL" sz="2400" b="1" dirty="0">
                <a:latin typeface="+mn-lt"/>
              </a:rPr>
              <a:t>na adres poczty elektronicznej</a:t>
            </a:r>
            <a:r>
              <a:rPr lang="pl-PL" sz="2400" dirty="0">
                <a:latin typeface="+mn-lt"/>
              </a:rPr>
              <a:t>: </a:t>
            </a:r>
            <a:r>
              <a:rPr lang="pl-PL" sz="2400" u="sng" dirty="0">
                <a:latin typeface="+mn-lt"/>
                <a:hlinkClick r:id="rId5"/>
              </a:rPr>
              <a:t>promocja@dwup.pl</a:t>
            </a:r>
            <a:r>
              <a:rPr lang="pl-PL" sz="2400" dirty="0">
                <a:latin typeface="+mn-lt"/>
              </a:rPr>
              <a:t>. </a:t>
            </a:r>
          </a:p>
          <a:p>
            <a:r>
              <a:rPr lang="pl-PL" sz="2400" dirty="0">
                <a:latin typeface="+mn-lt"/>
              </a:rPr>
              <a:t>Odpowiedzi te są dodatkowo zamieszczane na </a:t>
            </a:r>
            <a:r>
              <a:rPr lang="pl-PL" sz="2400" dirty="0" smtClean="0">
                <a:latin typeface="+mn-lt"/>
              </a:rPr>
              <a:t>stronie</a:t>
            </a:r>
            <a:br>
              <a:rPr lang="pl-PL" sz="2400" dirty="0" smtClean="0">
                <a:latin typeface="+mn-lt"/>
              </a:rPr>
            </a:br>
            <a:r>
              <a:rPr lang="pl-PL" sz="2400" dirty="0" smtClean="0">
                <a:latin typeface="+mn-lt"/>
              </a:rPr>
              <a:t> </a:t>
            </a:r>
            <a:r>
              <a:rPr lang="pl-PL" sz="2400" u="sng" dirty="0">
                <a:latin typeface="+mn-lt"/>
                <a:hlinkClick r:id="rId6"/>
              </a:rPr>
              <a:t>www.power.dwup.pl</a:t>
            </a:r>
            <a:r>
              <a:rPr lang="pl-PL" sz="2400" dirty="0">
                <a:latin typeface="+mn-lt"/>
              </a:rPr>
              <a:t> </a:t>
            </a:r>
            <a:r>
              <a:rPr lang="pl-PL" sz="2400" dirty="0" smtClean="0">
                <a:latin typeface="+mn-lt"/>
              </a:rPr>
              <a:t>w ramach informacji dotyczących procedury</a:t>
            </a:r>
            <a:br>
              <a:rPr lang="pl-PL" sz="2400" dirty="0" smtClean="0">
                <a:latin typeface="+mn-lt"/>
              </a:rPr>
            </a:br>
            <a:r>
              <a:rPr lang="pl-PL" sz="2400" dirty="0" smtClean="0">
                <a:latin typeface="+mn-lt"/>
              </a:rPr>
              <a:t> </a:t>
            </a:r>
            <a:r>
              <a:rPr lang="pl-PL" sz="2400" dirty="0">
                <a:latin typeface="+mn-lt"/>
              </a:rPr>
              <a:t>wyboru projektów oraz niezbędnych do przedłożenia wniosku </a:t>
            </a:r>
            <a:r>
              <a:rPr lang="pl-PL" sz="2400" dirty="0" smtClean="0">
                <a:latin typeface="+mn-lt"/>
              </a:rPr>
              <a:t/>
            </a:r>
            <a:br>
              <a:rPr lang="pl-PL" sz="2400" dirty="0" smtClean="0">
                <a:latin typeface="+mn-lt"/>
              </a:rPr>
            </a:br>
            <a:r>
              <a:rPr lang="pl-PL" sz="2400" dirty="0" smtClean="0">
                <a:latin typeface="+mn-lt"/>
              </a:rPr>
              <a:t>o </a:t>
            </a:r>
            <a:r>
              <a:rPr lang="pl-PL" sz="2400" dirty="0">
                <a:latin typeface="+mn-lt"/>
              </a:rPr>
              <a:t>dofinansowanie.</a:t>
            </a:r>
          </a:p>
          <a:p>
            <a:endParaRPr lang="pl-PL" sz="3200" b="1" dirty="0" smtClean="0">
              <a:latin typeface="+mn-lt"/>
            </a:endParaRPr>
          </a:p>
        </p:txBody>
      </p:sp>
    </p:spTree>
    <p:extLst>
      <p:ext uri="{BB962C8B-B14F-4D97-AF65-F5344CB8AC3E}">
        <p14:creationId xmlns:p14="http://schemas.microsoft.com/office/powerpoint/2010/main" val="292363921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ole tekstowe 1"/>
          <p:cNvSpPr txBox="1"/>
          <p:nvPr/>
        </p:nvSpPr>
        <p:spPr>
          <a:xfrm>
            <a:off x="1475011" y="3467927"/>
            <a:ext cx="5819478" cy="2308324"/>
          </a:xfrm>
          <a:prstGeom prst="rect">
            <a:avLst/>
          </a:prstGeom>
          <a:noFill/>
        </p:spPr>
        <p:txBody>
          <a:bodyPr wrap="none" rtlCol="0">
            <a:spAutoFit/>
          </a:bodyPr>
          <a:lstStyle/>
          <a:p>
            <a:pPr algn="ctr"/>
            <a:r>
              <a:rPr lang="pl-PL" sz="3200" b="1" dirty="0" smtClean="0">
                <a:solidFill>
                  <a:srgbClr val="C00000"/>
                </a:solidFill>
              </a:rPr>
              <a:t>Dziękuję za uwagę</a:t>
            </a:r>
          </a:p>
          <a:p>
            <a:pPr algn="ctr"/>
            <a:endParaRPr lang="pl-PL" sz="3200" b="1" dirty="0" smtClean="0">
              <a:solidFill>
                <a:srgbClr val="C00000"/>
              </a:solidFill>
            </a:endParaRPr>
          </a:p>
          <a:p>
            <a:pPr algn="ctr"/>
            <a:r>
              <a:rPr lang="pl-PL" sz="2400" b="1" dirty="0" smtClean="0">
                <a:solidFill>
                  <a:srgbClr val="C00000"/>
                </a:solidFill>
              </a:rPr>
              <a:t>Ewa </a:t>
            </a:r>
            <a:r>
              <a:rPr lang="pl-PL" sz="2400" b="1" dirty="0">
                <a:solidFill>
                  <a:srgbClr val="C00000"/>
                </a:solidFill>
              </a:rPr>
              <a:t>Grzebieniak</a:t>
            </a:r>
          </a:p>
          <a:p>
            <a:pPr algn="ctr"/>
            <a:r>
              <a:rPr lang="pl-PL" sz="2400" b="1" dirty="0">
                <a:solidFill>
                  <a:srgbClr val="C00000"/>
                </a:solidFill>
              </a:rPr>
              <a:t>Wicedyrektor ds. Wdrażania EFS</a:t>
            </a:r>
          </a:p>
          <a:p>
            <a:endParaRPr lang="pl-PL" sz="3200" b="1" dirty="0" smtClean="0">
              <a:latin typeface="+mn-lt"/>
            </a:endParaRPr>
          </a:p>
        </p:txBody>
      </p:sp>
    </p:spTree>
    <p:extLst>
      <p:ext uri="{BB962C8B-B14F-4D97-AF65-F5344CB8AC3E}">
        <p14:creationId xmlns:p14="http://schemas.microsoft.com/office/powerpoint/2010/main" val="25860944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rostokąt 1"/>
          <p:cNvSpPr/>
          <p:nvPr/>
        </p:nvSpPr>
        <p:spPr>
          <a:xfrm>
            <a:off x="464174" y="1768642"/>
            <a:ext cx="8334374" cy="1508105"/>
          </a:xfrm>
          <a:prstGeom prst="rect">
            <a:avLst/>
          </a:prstGeom>
          <a:solidFill>
            <a:schemeClr val="accent2">
              <a:lumMod val="60000"/>
              <a:lumOff val="40000"/>
            </a:schemeClr>
          </a:solidFill>
        </p:spPr>
        <p:style>
          <a:lnRef idx="3">
            <a:schemeClr val="lt1"/>
          </a:lnRef>
          <a:fillRef idx="1">
            <a:schemeClr val="accent2"/>
          </a:fillRef>
          <a:effectRef idx="1">
            <a:schemeClr val="accent2"/>
          </a:effectRef>
          <a:fontRef idx="minor">
            <a:schemeClr val="lt1"/>
          </a:fontRef>
        </p:style>
        <p:txBody>
          <a:bodyPr wrap="square">
            <a:spAutoFit/>
          </a:bodyPr>
          <a:lstStyle/>
          <a:p>
            <a:pPr algn="ctr"/>
            <a:endParaRPr lang="pl-PL" sz="2000" b="1" i="1" dirty="0" smtClean="0">
              <a:latin typeface="Arial" panose="020B0604020202020204" pitchFamily="34" charset="0"/>
              <a:cs typeface="Arial" panose="020B0604020202020204" pitchFamily="34" charset="0"/>
            </a:endParaRPr>
          </a:p>
          <a:p>
            <a:pPr algn="ctr"/>
            <a:r>
              <a:rPr lang="pl-PL" b="1" dirty="0" smtClean="0">
                <a:solidFill>
                  <a:schemeClr val="tx1"/>
                </a:solidFill>
                <a:latin typeface="Calibri" panose="020F0502020204030204" pitchFamily="34" charset="0"/>
              </a:rPr>
              <a:t>Zwiększenie możliwości zatrudnienia osób młodych do 29 roku życia bez pracy, </a:t>
            </a:r>
            <a:br>
              <a:rPr lang="pl-PL" b="1" dirty="0" smtClean="0">
                <a:solidFill>
                  <a:schemeClr val="tx1"/>
                </a:solidFill>
                <a:latin typeface="Calibri" panose="020F0502020204030204" pitchFamily="34" charset="0"/>
              </a:rPr>
            </a:br>
            <a:r>
              <a:rPr lang="pl-PL" b="1" dirty="0" smtClean="0">
                <a:solidFill>
                  <a:schemeClr val="tx1"/>
                </a:solidFill>
                <a:latin typeface="Calibri" panose="020F0502020204030204" pitchFamily="34" charset="0"/>
              </a:rPr>
              <a:t>w tym w szczególności osób, które nie uczestniczą w kształceniu i szkoleniu </a:t>
            </a:r>
            <a:br>
              <a:rPr lang="pl-PL" b="1" dirty="0" smtClean="0">
                <a:solidFill>
                  <a:schemeClr val="tx1"/>
                </a:solidFill>
                <a:latin typeface="Calibri" panose="020F0502020204030204" pitchFamily="34" charset="0"/>
              </a:rPr>
            </a:br>
            <a:r>
              <a:rPr lang="pl-PL" b="1" dirty="0" smtClean="0">
                <a:solidFill>
                  <a:schemeClr val="tx1"/>
                </a:solidFill>
                <a:latin typeface="Calibri" panose="020F0502020204030204" pitchFamily="34" charset="0"/>
              </a:rPr>
              <a:t>(tzw. młodzież NEET).   </a:t>
            </a:r>
          </a:p>
          <a:p>
            <a:pPr algn="ctr"/>
            <a:endParaRPr lang="pl-PL" b="1" dirty="0"/>
          </a:p>
        </p:txBody>
      </p:sp>
      <p:sp>
        <p:nvSpPr>
          <p:cNvPr id="10" name="Prostokąt 9"/>
          <p:cNvSpPr/>
          <p:nvPr/>
        </p:nvSpPr>
        <p:spPr>
          <a:xfrm>
            <a:off x="426401" y="4174958"/>
            <a:ext cx="8334374" cy="1785104"/>
          </a:xfrm>
          <a:prstGeom prst="rect">
            <a:avLst/>
          </a:prstGeom>
          <a:solidFill>
            <a:schemeClr val="accent2">
              <a:lumMod val="60000"/>
              <a:lumOff val="40000"/>
            </a:schemeClr>
          </a:solidFill>
        </p:spPr>
        <p:style>
          <a:lnRef idx="3">
            <a:schemeClr val="lt1"/>
          </a:lnRef>
          <a:fillRef idx="1">
            <a:schemeClr val="accent2"/>
          </a:fillRef>
          <a:effectRef idx="1">
            <a:schemeClr val="accent2"/>
          </a:effectRef>
          <a:fontRef idx="minor">
            <a:schemeClr val="lt1"/>
          </a:fontRef>
        </p:style>
        <p:txBody>
          <a:bodyPr wrap="square">
            <a:spAutoFit/>
          </a:bodyPr>
          <a:lstStyle/>
          <a:p>
            <a:pPr algn="ctr"/>
            <a:endParaRPr lang="pl-PL" sz="2000" b="1" i="1" dirty="0" smtClean="0">
              <a:latin typeface="Arial" panose="020B0604020202020204" pitchFamily="34" charset="0"/>
              <a:cs typeface="Arial" panose="020B0604020202020204" pitchFamily="34" charset="0"/>
            </a:endParaRPr>
          </a:p>
          <a:p>
            <a:r>
              <a:rPr lang="pl-PL" dirty="0" smtClean="0">
                <a:solidFill>
                  <a:schemeClr val="tx1"/>
                </a:solidFill>
                <a:latin typeface="Arial" panose="020B0604020202020204" pitchFamily="34" charset="0"/>
                <a:ea typeface="Calibri" panose="020F0502020204030204" pitchFamily="34" charset="0"/>
              </a:rPr>
              <a:t>Osoby młode z obszaru województwa dolnośląskiego, w tym niepełnosprawne, w wieku </a:t>
            </a:r>
            <a:r>
              <a:rPr lang="pl-PL" b="1" dirty="0" smtClean="0">
                <a:solidFill>
                  <a:schemeClr val="tx1"/>
                </a:solidFill>
                <a:latin typeface="Arial" panose="020B0604020202020204" pitchFamily="34" charset="0"/>
                <a:ea typeface="Calibri" panose="020F0502020204030204" pitchFamily="34" charset="0"/>
              </a:rPr>
              <a:t>15-29 lat</a:t>
            </a:r>
            <a:r>
              <a:rPr lang="pl-PL" dirty="0" smtClean="0">
                <a:solidFill>
                  <a:schemeClr val="tx1"/>
                </a:solidFill>
                <a:latin typeface="Arial" panose="020B0604020202020204" pitchFamily="34" charset="0"/>
                <a:ea typeface="Calibri" panose="020F0502020204030204" pitchFamily="34" charset="0"/>
              </a:rPr>
              <a:t> bez pracy, które nie uczestniczą </a:t>
            </a:r>
            <a:br>
              <a:rPr lang="pl-PL" dirty="0" smtClean="0">
                <a:solidFill>
                  <a:schemeClr val="tx1"/>
                </a:solidFill>
                <a:latin typeface="Arial" panose="020B0604020202020204" pitchFamily="34" charset="0"/>
                <a:ea typeface="Calibri" panose="020F0502020204030204" pitchFamily="34" charset="0"/>
              </a:rPr>
            </a:br>
            <a:r>
              <a:rPr lang="pl-PL" dirty="0" smtClean="0">
                <a:solidFill>
                  <a:schemeClr val="tx1"/>
                </a:solidFill>
                <a:latin typeface="Arial" panose="020B0604020202020204" pitchFamily="34" charset="0"/>
                <a:ea typeface="Calibri" panose="020F0502020204030204" pitchFamily="34" charset="0"/>
              </a:rPr>
              <a:t>w kształceniu i szkoleniu – tzw. młodzież </a:t>
            </a:r>
            <a:r>
              <a:rPr lang="pl-PL" b="1" dirty="0" smtClean="0">
                <a:solidFill>
                  <a:schemeClr val="tx1"/>
                </a:solidFill>
                <a:latin typeface="Arial" panose="020B0604020202020204" pitchFamily="34" charset="0"/>
                <a:ea typeface="Calibri" panose="020F0502020204030204" pitchFamily="34" charset="0"/>
              </a:rPr>
              <a:t>NEET</a:t>
            </a:r>
            <a:r>
              <a:rPr lang="pl-PL" dirty="0" smtClean="0">
                <a:solidFill>
                  <a:schemeClr val="tx1"/>
                </a:solidFill>
                <a:latin typeface="Arial" panose="020B0604020202020204" pitchFamily="34" charset="0"/>
                <a:ea typeface="Calibri" panose="020F0502020204030204" pitchFamily="34" charset="0"/>
              </a:rPr>
              <a:t>, w tym w szczególności osoby niezarejestrowane w urzędach pracy</a:t>
            </a:r>
            <a:endParaRPr lang="pl-PL" b="1" dirty="0" smtClean="0">
              <a:solidFill>
                <a:schemeClr val="tx1"/>
              </a:solidFill>
            </a:endParaRPr>
          </a:p>
          <a:p>
            <a:pPr algn="ctr"/>
            <a:endParaRPr lang="pl-PL" b="1" dirty="0"/>
          </a:p>
        </p:txBody>
      </p:sp>
      <p:sp>
        <p:nvSpPr>
          <p:cNvPr id="11" name="Prostokąt 10"/>
          <p:cNvSpPr/>
          <p:nvPr/>
        </p:nvSpPr>
        <p:spPr>
          <a:xfrm>
            <a:off x="2622885" y="3689503"/>
            <a:ext cx="3605028" cy="369332"/>
          </a:xfrm>
          <a:prstGeom prst="rect">
            <a:avLst/>
          </a:prstGeom>
        </p:spPr>
        <p:txBody>
          <a:bodyPr wrap="square">
            <a:spAutoFit/>
          </a:bodyPr>
          <a:lstStyle/>
          <a:p>
            <a:pPr algn="ctr"/>
            <a:r>
              <a:rPr lang="pl-PL" b="1" u="sng" dirty="0" smtClean="0">
                <a:solidFill>
                  <a:srgbClr val="000000"/>
                </a:solidFill>
                <a:latin typeface="Arial" panose="020B0604020202020204" pitchFamily="34" charset="0"/>
                <a:ea typeface="Calibri" panose="020F0502020204030204" pitchFamily="34" charset="0"/>
              </a:rPr>
              <a:t>Dla kogo wsparcie ?</a:t>
            </a:r>
          </a:p>
        </p:txBody>
      </p:sp>
      <p:sp>
        <p:nvSpPr>
          <p:cNvPr id="13" name="Prostokąt 12"/>
          <p:cNvSpPr/>
          <p:nvPr/>
        </p:nvSpPr>
        <p:spPr>
          <a:xfrm>
            <a:off x="469230" y="1192814"/>
            <a:ext cx="8301790" cy="369332"/>
          </a:xfrm>
          <a:prstGeom prst="rect">
            <a:avLst/>
          </a:prstGeom>
        </p:spPr>
        <p:txBody>
          <a:bodyPr wrap="square">
            <a:spAutoFit/>
          </a:bodyPr>
          <a:lstStyle/>
          <a:p>
            <a:pPr algn="ctr"/>
            <a:r>
              <a:rPr lang="pl-PL" b="1" dirty="0" smtClean="0">
                <a:latin typeface="Arial" panose="020B0604020202020204" pitchFamily="34" charset="0"/>
                <a:cs typeface="Arial" panose="020B0604020202020204" pitchFamily="34" charset="0"/>
              </a:rPr>
              <a:t>Cel szczegółowy osi priorytetowej I </a:t>
            </a:r>
            <a:r>
              <a:rPr lang="pl-PL" b="1" dirty="0" smtClean="0"/>
              <a:t>Osoby młode na rynku pracy </a:t>
            </a:r>
            <a:endParaRPr lang="pl-PL" dirty="0"/>
          </a:p>
        </p:txBody>
      </p:sp>
    </p:spTree>
    <p:extLst>
      <p:ext uri="{BB962C8B-B14F-4D97-AF65-F5344CB8AC3E}">
        <p14:creationId xmlns:p14="http://schemas.microsoft.com/office/powerpoint/2010/main" val="2610450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rostokąt 1"/>
          <p:cNvSpPr/>
          <p:nvPr/>
        </p:nvSpPr>
        <p:spPr>
          <a:xfrm>
            <a:off x="228600" y="939637"/>
            <a:ext cx="8698831" cy="4893647"/>
          </a:xfrm>
          <a:prstGeom prst="rect">
            <a:avLst/>
          </a:prstGeom>
        </p:spPr>
        <p:txBody>
          <a:bodyPr wrap="square">
            <a:spAutoFit/>
          </a:bodyPr>
          <a:lstStyle/>
          <a:p>
            <a:pPr algn="ctr"/>
            <a:r>
              <a:rPr lang="pl-PL" sz="2400" b="1" dirty="0" smtClean="0">
                <a:latin typeface="+mn-lt"/>
                <a:cs typeface="Arial" panose="020B0604020202020204" pitchFamily="34" charset="0"/>
              </a:rPr>
              <a:t>Beneficjenci </a:t>
            </a:r>
            <a:r>
              <a:rPr lang="pl-PL" b="1" i="1" dirty="0" smtClean="0">
                <a:latin typeface="+mn-lt"/>
                <a:cs typeface="Arial" panose="020B0604020202020204" pitchFamily="34" charset="0"/>
              </a:rPr>
              <a:t/>
            </a:r>
            <a:br>
              <a:rPr lang="pl-PL" b="1" i="1" dirty="0" smtClean="0">
                <a:latin typeface="+mn-lt"/>
                <a:cs typeface="Arial" panose="020B0604020202020204" pitchFamily="34" charset="0"/>
              </a:rPr>
            </a:br>
            <a:r>
              <a:rPr lang="pl-PL" sz="1400" dirty="0" smtClean="0">
                <a:latin typeface="+mn-lt"/>
                <a:cs typeface="Arial" panose="020B0604020202020204" pitchFamily="34" charset="0"/>
              </a:rPr>
              <a:t>(podmioty uprawnione do ubiegania się o środki w prowadzonych naborach)</a:t>
            </a:r>
            <a:endParaRPr lang="pl-PL" sz="1400" dirty="0">
              <a:solidFill>
                <a:prstClr val="black"/>
              </a:solidFill>
              <a:latin typeface="+mn-lt"/>
              <a:cs typeface="Arial" panose="020B0604020202020204" pitchFamily="34" charset="0"/>
            </a:endParaRPr>
          </a:p>
          <a:p>
            <a:endParaRPr lang="pl-PL" altLang="pl-PL" sz="1000" dirty="0">
              <a:latin typeface="+mn-lt"/>
            </a:endParaRPr>
          </a:p>
          <a:p>
            <a:pPr>
              <a:buFont typeface="Arial" panose="020B0604020202020204" pitchFamily="34" charset="0"/>
              <a:buChar char="•"/>
            </a:pPr>
            <a:r>
              <a:rPr lang="pl-PL" altLang="pl-PL" sz="2400" dirty="0" smtClean="0">
                <a:latin typeface="+mn-lt"/>
              </a:rPr>
              <a:t> </a:t>
            </a:r>
            <a:r>
              <a:rPr lang="pl-PL" altLang="pl-PL" sz="2400" b="1" u="sng" dirty="0" smtClean="0">
                <a:latin typeface="+mn-lt"/>
              </a:rPr>
              <a:t>Instytucje rynku pracy (IRP) </a:t>
            </a:r>
            <a:r>
              <a:rPr lang="pl-PL" altLang="pl-PL" sz="1100" dirty="0" smtClean="0">
                <a:solidFill>
                  <a:srgbClr val="0033CC"/>
                </a:solidFill>
                <a:latin typeface="+mn-lt"/>
              </a:rPr>
              <a:t>(zgodnie z art. 6 Ustawy o promocji zatrudnienia i instytucjach rynku pracy)</a:t>
            </a:r>
            <a:r>
              <a:rPr lang="pl-PL" altLang="pl-PL" sz="1600" dirty="0" smtClean="0">
                <a:solidFill>
                  <a:srgbClr val="0033CC"/>
                </a:solidFill>
                <a:latin typeface="+mn-lt"/>
              </a:rPr>
              <a:t>:</a:t>
            </a:r>
          </a:p>
          <a:p>
            <a:r>
              <a:rPr lang="pl-PL" altLang="pl-PL" sz="2400" b="1" dirty="0" smtClean="0">
                <a:latin typeface="+mn-lt"/>
              </a:rPr>
              <a:t>- Ochotnicze Hufce Pracy,</a:t>
            </a:r>
          </a:p>
          <a:p>
            <a:r>
              <a:rPr lang="pl-PL" altLang="pl-PL" sz="2400" b="1" dirty="0" smtClean="0">
                <a:latin typeface="+mn-lt"/>
              </a:rPr>
              <a:t>- publiczne </a:t>
            </a:r>
            <a:r>
              <a:rPr lang="pl-PL" altLang="pl-PL" sz="2400" b="1" dirty="0">
                <a:latin typeface="+mn-lt"/>
              </a:rPr>
              <a:t>służby zatrudnienia,</a:t>
            </a:r>
          </a:p>
          <a:p>
            <a:r>
              <a:rPr lang="pl-PL" altLang="pl-PL" sz="2400" b="1" dirty="0" smtClean="0">
                <a:latin typeface="+mn-lt"/>
              </a:rPr>
              <a:t>- </a:t>
            </a:r>
            <a:r>
              <a:rPr lang="pl-PL" altLang="pl-PL" sz="2400" b="1" dirty="0">
                <a:latin typeface="+mn-lt"/>
              </a:rPr>
              <a:t>agencje zatrudnienia,</a:t>
            </a:r>
          </a:p>
          <a:p>
            <a:r>
              <a:rPr lang="pl-PL" altLang="pl-PL" sz="2400" b="1" dirty="0" smtClean="0">
                <a:latin typeface="+mn-lt"/>
              </a:rPr>
              <a:t>- instytucje szkoleniowe,</a:t>
            </a:r>
            <a:br>
              <a:rPr lang="pl-PL" altLang="pl-PL" sz="2400" b="1" dirty="0" smtClean="0">
                <a:latin typeface="+mn-lt"/>
              </a:rPr>
            </a:br>
            <a:r>
              <a:rPr lang="pl-PL" altLang="pl-PL" sz="2400" b="1" dirty="0" smtClean="0">
                <a:latin typeface="+mn-lt"/>
              </a:rPr>
              <a:t>- instytucje partnerstwa lokalnego </a:t>
            </a:r>
            <a:r>
              <a:rPr lang="pl-PL" altLang="pl-PL" sz="1600" dirty="0" smtClean="0">
                <a:solidFill>
                  <a:srgbClr val="0033CC"/>
                </a:solidFill>
                <a:latin typeface="+mn-lt"/>
              </a:rPr>
              <a:t>(partnerstwa lokalne zrzeszające różnorodne podmioty </a:t>
            </a:r>
            <a:r>
              <a:rPr lang="pl-PL" altLang="pl-PL" sz="1600" dirty="0" smtClean="0">
                <a:solidFill>
                  <a:srgbClr val="0033CC"/>
                </a:solidFill>
                <a:latin typeface="+mn-lt"/>
                <a:cs typeface="Arial" panose="020B0604020202020204" pitchFamily="34" charset="0"/>
              </a:rPr>
              <a:t>działające na rzecz rynku pracy </a:t>
            </a:r>
            <a:r>
              <a:rPr lang="pl-PL" sz="1600" dirty="0" smtClean="0">
                <a:solidFill>
                  <a:srgbClr val="0033CC"/>
                </a:solidFill>
                <a:latin typeface="+mn-lt"/>
                <a:cs typeface="Arial" panose="020B0604020202020204" pitchFamily="34" charset="0"/>
              </a:rPr>
              <a:t>w </a:t>
            </a:r>
            <a:r>
              <a:rPr lang="pl-PL" sz="1600" dirty="0">
                <a:solidFill>
                  <a:srgbClr val="0033CC"/>
                </a:solidFill>
                <a:latin typeface="+mn-lt"/>
                <a:cs typeface="Arial" panose="020B0604020202020204" pitchFamily="34" charset="0"/>
              </a:rPr>
              <a:t>skład których wejść będą mogły władze publiczne, </a:t>
            </a:r>
            <a:r>
              <a:rPr lang="pl-PL" sz="1600" dirty="0" err="1">
                <a:solidFill>
                  <a:srgbClr val="0033CC"/>
                </a:solidFill>
                <a:latin typeface="+mn-lt"/>
                <a:cs typeface="Arial" panose="020B0604020202020204" pitchFamily="34" charset="0"/>
              </a:rPr>
              <a:t>publiczne</a:t>
            </a:r>
            <a:r>
              <a:rPr lang="pl-PL" sz="1600" dirty="0">
                <a:solidFill>
                  <a:srgbClr val="0033CC"/>
                </a:solidFill>
                <a:latin typeface="+mn-lt"/>
                <a:cs typeface="Arial" panose="020B0604020202020204" pitchFamily="34" charset="0"/>
              </a:rPr>
              <a:t> </a:t>
            </a:r>
            <a:r>
              <a:rPr lang="pl-PL" sz="1600" dirty="0" smtClean="0">
                <a:solidFill>
                  <a:srgbClr val="0033CC"/>
                </a:solidFill>
                <a:latin typeface="+mn-lt"/>
                <a:cs typeface="Arial" panose="020B0604020202020204" pitchFamily="34" charset="0"/>
              </a:rPr>
              <a:t>służby </a:t>
            </a:r>
            <a:r>
              <a:rPr lang="pl-PL" sz="1600" dirty="0">
                <a:solidFill>
                  <a:srgbClr val="0033CC"/>
                </a:solidFill>
                <a:latin typeface="+mn-lt"/>
                <a:cs typeface="Arial" panose="020B0604020202020204" pitchFamily="34" charset="0"/>
              </a:rPr>
              <a:t>zatrudnienia, szkoły, organizacje młodzieżowe, instytucje szkoleniowe, prywatne służby </a:t>
            </a:r>
            <a:r>
              <a:rPr lang="pl-PL" sz="1600" dirty="0" smtClean="0">
                <a:solidFill>
                  <a:srgbClr val="0033CC"/>
                </a:solidFill>
                <a:latin typeface="+mn-lt"/>
                <a:cs typeface="Arial" panose="020B0604020202020204" pitchFamily="34" charset="0"/>
              </a:rPr>
              <a:t>zatrudnienia</a:t>
            </a:r>
            <a:r>
              <a:rPr lang="pl-PL" sz="1600" dirty="0">
                <a:solidFill>
                  <a:srgbClr val="0033CC"/>
                </a:solidFill>
                <a:latin typeface="+mn-lt"/>
                <a:cs typeface="Arial" panose="020B0604020202020204" pitchFamily="34" charset="0"/>
              </a:rPr>
              <a:t>, partnerzy społeczni i </a:t>
            </a:r>
            <a:r>
              <a:rPr lang="pl-PL" sz="1600" dirty="0" smtClean="0">
                <a:solidFill>
                  <a:srgbClr val="0033CC"/>
                </a:solidFill>
                <a:latin typeface="+mn-lt"/>
                <a:cs typeface="Arial" panose="020B0604020202020204" pitchFamily="34" charset="0"/>
              </a:rPr>
              <a:t>pracodawcy</a:t>
            </a:r>
            <a:r>
              <a:rPr lang="pl-PL" altLang="pl-PL" sz="1600" dirty="0" smtClean="0">
                <a:solidFill>
                  <a:srgbClr val="0033CC"/>
                </a:solidFill>
                <a:latin typeface="+mn-lt"/>
              </a:rPr>
              <a:t>)</a:t>
            </a:r>
            <a:r>
              <a:rPr lang="pl-PL" altLang="pl-PL" sz="1600" b="1" dirty="0" smtClean="0">
                <a:solidFill>
                  <a:srgbClr val="0033CC"/>
                </a:solidFill>
                <a:latin typeface="+mn-lt"/>
              </a:rPr>
              <a:t> </a:t>
            </a:r>
            <a:endParaRPr lang="pl-PL" altLang="pl-PL" sz="1600" dirty="0" smtClean="0">
              <a:solidFill>
                <a:srgbClr val="0033CC"/>
              </a:solidFill>
              <a:latin typeface="+mn-lt"/>
            </a:endParaRPr>
          </a:p>
          <a:p>
            <a:r>
              <a:rPr lang="pl-PL" altLang="pl-PL" sz="2400" b="1" dirty="0" smtClean="0">
                <a:latin typeface="+mn-lt"/>
              </a:rPr>
              <a:t>- instytucje </a:t>
            </a:r>
            <a:r>
              <a:rPr lang="pl-PL" altLang="pl-PL" sz="2400" b="1" dirty="0">
                <a:latin typeface="+mn-lt"/>
              </a:rPr>
              <a:t>dialogu społecznego  </a:t>
            </a:r>
            <a:r>
              <a:rPr lang="pl-PL" altLang="pl-PL" sz="1600" dirty="0">
                <a:solidFill>
                  <a:srgbClr val="0033CC"/>
                </a:solidFill>
                <a:latin typeface="+mn-lt"/>
              </a:rPr>
              <a:t>(związki zawodowe lub organizacje związków </a:t>
            </a:r>
            <a:r>
              <a:rPr lang="pl-PL" altLang="pl-PL" sz="1600" dirty="0" smtClean="0">
                <a:solidFill>
                  <a:srgbClr val="0033CC"/>
                </a:solidFill>
                <a:latin typeface="+mn-lt"/>
              </a:rPr>
              <a:t>zawodowych</a:t>
            </a:r>
            <a:r>
              <a:rPr lang="pl-PL" altLang="pl-PL" sz="1600" dirty="0">
                <a:solidFill>
                  <a:srgbClr val="0033CC"/>
                </a:solidFill>
                <a:latin typeface="+mn-lt"/>
              </a:rPr>
              <a:t>, organizacje pracodawców, organizacje bezrobotnych, organizacje pozarządowe </a:t>
            </a:r>
            <a:r>
              <a:rPr lang="pl-PL" altLang="pl-PL" sz="1600" dirty="0" smtClean="0">
                <a:solidFill>
                  <a:srgbClr val="FF0000"/>
                </a:solidFill>
                <a:latin typeface="+mn-lt"/>
              </a:rPr>
              <a:t>jeżeli wśród </a:t>
            </a:r>
            <a:r>
              <a:rPr lang="pl-PL" altLang="pl-PL" sz="1600" dirty="0">
                <a:solidFill>
                  <a:srgbClr val="FF0000"/>
                </a:solidFill>
                <a:latin typeface="+mn-lt"/>
              </a:rPr>
              <a:t>zadań statutowych znajduje się realizacja zadań </a:t>
            </a:r>
            <a:r>
              <a:rPr lang="pl-PL" altLang="pl-PL" sz="1600" dirty="0" smtClean="0">
                <a:solidFill>
                  <a:srgbClr val="FF0000"/>
                </a:solidFill>
                <a:latin typeface="+mn-lt"/>
              </a:rPr>
              <a:t>w </a:t>
            </a:r>
            <a:r>
              <a:rPr lang="pl-PL" altLang="pl-PL" sz="1600" dirty="0">
                <a:solidFill>
                  <a:srgbClr val="FF0000"/>
                </a:solidFill>
                <a:latin typeface="+mn-lt"/>
              </a:rPr>
              <a:t>zakresie promocji zatrudnienia, łagodzenia </a:t>
            </a:r>
            <a:r>
              <a:rPr lang="pl-PL" altLang="pl-PL" sz="1600" dirty="0" smtClean="0">
                <a:solidFill>
                  <a:srgbClr val="FF0000"/>
                </a:solidFill>
                <a:latin typeface="+mn-lt"/>
              </a:rPr>
              <a:t>skutków </a:t>
            </a:r>
            <a:r>
              <a:rPr lang="pl-PL" altLang="pl-PL" sz="1600" dirty="0">
                <a:solidFill>
                  <a:srgbClr val="FF0000"/>
                </a:solidFill>
                <a:latin typeface="+mn-lt"/>
              </a:rPr>
              <a:t>bezrobocia oraz aktywizacji zawodowej</a:t>
            </a:r>
            <a:r>
              <a:rPr lang="pl-PL" altLang="pl-PL" sz="1600" dirty="0" smtClean="0">
                <a:solidFill>
                  <a:srgbClr val="0033CC"/>
                </a:solidFill>
                <a:latin typeface="+mn-lt"/>
              </a:rPr>
              <a:t>).</a:t>
            </a:r>
            <a:endParaRPr lang="pl-PL" sz="2400" dirty="0">
              <a:solidFill>
                <a:srgbClr val="0033CC"/>
              </a:solidFill>
              <a:latin typeface="+mn-lt"/>
            </a:endParaRPr>
          </a:p>
        </p:txBody>
      </p:sp>
    </p:spTree>
    <p:extLst>
      <p:ext uri="{BB962C8B-B14F-4D97-AF65-F5344CB8AC3E}">
        <p14:creationId xmlns:p14="http://schemas.microsoft.com/office/powerpoint/2010/main" val="1011313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2" name="Prostokąt 1"/>
          <p:cNvSpPr/>
          <p:nvPr/>
        </p:nvSpPr>
        <p:spPr>
          <a:xfrm>
            <a:off x="416049" y="939638"/>
            <a:ext cx="8334374" cy="4498667"/>
          </a:xfrm>
          <a:prstGeom prst="rect">
            <a:avLst/>
          </a:prstGeom>
        </p:spPr>
        <p:txBody>
          <a:bodyPr wrap="square">
            <a:spAutoFit/>
          </a:bodyPr>
          <a:lstStyle/>
          <a:p>
            <a:pPr algn="ctr"/>
            <a:r>
              <a:rPr lang="pl-PL" sz="2400" b="1" dirty="0" smtClean="0">
                <a:latin typeface="+mn-lt"/>
                <a:cs typeface="Arial" panose="020B0604020202020204" pitchFamily="34" charset="0"/>
              </a:rPr>
              <a:t>Odbiorcy wsparcia</a:t>
            </a:r>
            <a:endParaRPr lang="pl-PL" sz="2400" b="1" dirty="0">
              <a:latin typeface="+mn-lt"/>
              <a:cs typeface="Arial" panose="020B0604020202020204" pitchFamily="34" charset="0"/>
            </a:endParaRPr>
          </a:p>
          <a:p>
            <a:pPr lvl="0">
              <a:lnSpc>
                <a:spcPct val="90000"/>
              </a:lnSpc>
              <a:spcBef>
                <a:spcPts val="1000"/>
              </a:spcBef>
            </a:pPr>
            <a:r>
              <a:rPr lang="pl-PL" sz="2400" dirty="0">
                <a:solidFill>
                  <a:prstClr val="black"/>
                </a:solidFill>
                <a:latin typeface="Calibri"/>
              </a:rPr>
              <a:t> </a:t>
            </a:r>
            <a:r>
              <a:rPr lang="pl-PL" altLang="pl-PL" sz="2400" b="1" dirty="0" smtClean="0">
                <a:latin typeface="+mn-lt"/>
              </a:rPr>
              <a:t/>
            </a:r>
            <a:br>
              <a:rPr lang="pl-PL" altLang="pl-PL" sz="2400" b="1" dirty="0" smtClean="0">
                <a:latin typeface="+mn-lt"/>
              </a:rPr>
            </a:br>
            <a:r>
              <a:rPr lang="pl-PL" altLang="pl-PL" sz="2000" b="1" dirty="0" smtClean="0">
                <a:latin typeface="+mn-lt"/>
              </a:rPr>
              <a:t>Osoby </a:t>
            </a:r>
            <a:r>
              <a:rPr lang="pl-PL" altLang="pl-PL" sz="2000" b="1" dirty="0">
                <a:latin typeface="+mn-lt"/>
              </a:rPr>
              <a:t>młode, w tym niepełnosprawne, </a:t>
            </a:r>
            <a:r>
              <a:rPr lang="pl-PL" altLang="pl-PL" sz="2000" b="1" dirty="0">
                <a:solidFill>
                  <a:srgbClr val="FF0000"/>
                </a:solidFill>
                <a:latin typeface="+mn-lt"/>
              </a:rPr>
              <a:t>w wieku 15-29 lat bez pracy</a:t>
            </a:r>
            <a:r>
              <a:rPr lang="pl-PL" altLang="pl-PL" sz="2000" b="1" dirty="0">
                <a:latin typeface="+mn-lt"/>
              </a:rPr>
              <a:t>, które nie uczestniczą w kształceniu i szkoleniu - tzw. młodzież NEET</a:t>
            </a:r>
            <a:r>
              <a:rPr lang="pl-PL" altLang="pl-PL" sz="2000" b="1" dirty="0" smtClean="0">
                <a:latin typeface="+mn-lt"/>
              </a:rPr>
              <a:t>,</a:t>
            </a:r>
            <a:br>
              <a:rPr lang="pl-PL" altLang="pl-PL" sz="2000" b="1" dirty="0" smtClean="0">
                <a:latin typeface="+mn-lt"/>
              </a:rPr>
            </a:br>
            <a:r>
              <a:rPr lang="pl-PL" altLang="pl-PL" sz="2000" b="1" dirty="0" smtClean="0">
                <a:latin typeface="+mn-lt"/>
              </a:rPr>
              <a:t> </a:t>
            </a:r>
            <a:r>
              <a:rPr lang="pl-PL" altLang="pl-PL" sz="2000" b="1" dirty="0">
                <a:latin typeface="+mn-lt"/>
              </a:rPr>
              <a:t>w tym w szczególności osoby niezarejestrowane w urzędach pracy, </a:t>
            </a:r>
            <a:r>
              <a:rPr lang="pl-PL" altLang="pl-PL" sz="2400" b="1" dirty="0">
                <a:latin typeface="+mn-lt"/>
              </a:rPr>
              <a:t/>
            </a:r>
            <a:br>
              <a:rPr lang="pl-PL" altLang="pl-PL" sz="2400" b="1" dirty="0">
                <a:latin typeface="+mn-lt"/>
              </a:rPr>
            </a:br>
            <a:r>
              <a:rPr lang="pl-PL" altLang="pl-PL" sz="1600" dirty="0">
                <a:solidFill>
                  <a:srgbClr val="FF0000"/>
                </a:solidFill>
                <a:latin typeface="+mn-lt"/>
              </a:rPr>
              <a:t>z wyłączeniem grupy określonej dla trybu konkursowego w poddziałaniu 1.3.1. :</a:t>
            </a:r>
          </a:p>
          <a:p>
            <a:pPr lvl="1"/>
            <a:r>
              <a:rPr lang="pl-PL" altLang="pl-PL" sz="1600" dirty="0">
                <a:solidFill>
                  <a:srgbClr val="FF0000"/>
                </a:solidFill>
                <a:latin typeface="+mn-lt"/>
              </a:rPr>
              <a:t>młodzież z pieczy zastępczej opuszczająca pieczę (do roku po opuszczeniu instytucji pieczy)</a:t>
            </a:r>
          </a:p>
          <a:p>
            <a:pPr lvl="1"/>
            <a:r>
              <a:rPr lang="pl-PL" altLang="pl-PL" sz="1600" dirty="0">
                <a:solidFill>
                  <a:srgbClr val="FF0000"/>
                </a:solidFill>
                <a:latin typeface="+mn-lt"/>
              </a:rPr>
              <a:t>absolwenci młodzieżowych ośrodków wychowawczych i młodzieżowych ośrodków socjoterapii  (do roku po opuszczeniu),</a:t>
            </a:r>
          </a:p>
          <a:p>
            <a:pPr lvl="1"/>
            <a:r>
              <a:rPr lang="pl-PL" altLang="pl-PL" sz="1600" dirty="0">
                <a:solidFill>
                  <a:srgbClr val="FF0000"/>
                </a:solidFill>
                <a:latin typeface="+mn-lt"/>
              </a:rPr>
              <a:t>absolwenci specjalnych ośrodków szkolno-wychowawczych i specjalnych ośrodków wychowawczych  (do roku po opuszczeniu),</a:t>
            </a:r>
          </a:p>
          <a:p>
            <a:pPr lvl="1"/>
            <a:r>
              <a:rPr lang="pl-PL" altLang="pl-PL" sz="1600" dirty="0">
                <a:solidFill>
                  <a:srgbClr val="FF0000"/>
                </a:solidFill>
                <a:latin typeface="+mn-lt"/>
              </a:rPr>
              <a:t>matki przebywające w domach samotnej matki,</a:t>
            </a:r>
          </a:p>
          <a:p>
            <a:r>
              <a:rPr lang="pl-PL" altLang="pl-PL" sz="1600" dirty="0">
                <a:solidFill>
                  <a:srgbClr val="FF0000"/>
                </a:solidFill>
                <a:latin typeface="+mn-lt"/>
              </a:rPr>
              <a:t>          </a:t>
            </a:r>
            <a:r>
              <a:rPr lang="pl-PL" altLang="pl-PL" sz="1600" dirty="0" smtClean="0">
                <a:solidFill>
                  <a:srgbClr val="FF0000"/>
                </a:solidFill>
                <a:latin typeface="+mn-lt"/>
              </a:rPr>
              <a:t>osoby </a:t>
            </a:r>
            <a:r>
              <a:rPr lang="pl-PL" altLang="pl-PL" sz="1600" dirty="0">
                <a:solidFill>
                  <a:srgbClr val="FF0000"/>
                </a:solidFill>
                <a:latin typeface="+mn-lt"/>
              </a:rPr>
              <a:t>młode opuszczające zakłady karne lub areszty śledcze (do roku po opuszczeniu</a:t>
            </a:r>
            <a:r>
              <a:rPr lang="pl-PL" altLang="pl-PL" sz="1600" dirty="0" smtClean="0">
                <a:solidFill>
                  <a:srgbClr val="FF0000"/>
                </a:solidFill>
                <a:latin typeface="+mn-lt"/>
              </a:rPr>
              <a:t>).</a:t>
            </a:r>
          </a:p>
          <a:p>
            <a:endParaRPr lang="pl-PL" altLang="pl-PL" sz="1600" dirty="0">
              <a:solidFill>
                <a:srgbClr val="FF0000"/>
              </a:solidFill>
              <a:latin typeface="+mn-lt"/>
            </a:endParaRPr>
          </a:p>
          <a:p>
            <a:r>
              <a:rPr lang="pl-PL" altLang="pl-PL" sz="1600" b="1" dirty="0" smtClean="0">
                <a:solidFill>
                  <a:srgbClr val="FF0000"/>
                </a:solidFill>
                <a:latin typeface="+mn-lt"/>
              </a:rPr>
              <a:t>UWAGA! </a:t>
            </a:r>
            <a:r>
              <a:rPr lang="pl-PL" altLang="pl-PL" sz="1600" b="1" dirty="0" smtClean="0">
                <a:latin typeface="+mn-lt"/>
              </a:rPr>
              <a:t>Projekty, w których grupa docelowa jest inna niż wykazana powyżej</a:t>
            </a:r>
            <a:r>
              <a:rPr lang="pl-PL" altLang="pl-PL" sz="1600" b="1" dirty="0" smtClean="0">
                <a:solidFill>
                  <a:srgbClr val="FF0000"/>
                </a:solidFill>
                <a:latin typeface="+mn-lt"/>
              </a:rPr>
              <a:t> </a:t>
            </a:r>
            <a:r>
              <a:rPr lang="pl-PL" sz="1600" b="1" dirty="0" smtClean="0">
                <a:latin typeface="+mn-lt"/>
              </a:rPr>
              <a:t>będą odrzucane na etapie oceny formalnej – kryterium dostępu.</a:t>
            </a:r>
            <a:endParaRPr lang="pl-PL" altLang="pl-PL" sz="1600" b="1" dirty="0">
              <a:solidFill>
                <a:srgbClr val="FF0000"/>
              </a:solidFill>
              <a:latin typeface="+mn-lt"/>
            </a:endParaRPr>
          </a:p>
        </p:txBody>
      </p:sp>
    </p:spTree>
    <p:extLst>
      <p:ext uri="{BB962C8B-B14F-4D97-AF65-F5344CB8AC3E}">
        <p14:creationId xmlns:p14="http://schemas.microsoft.com/office/powerpoint/2010/main" val="279855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13" name="Podtytuł 4"/>
          <p:cNvSpPr>
            <a:spLocks noGrp="1"/>
          </p:cNvSpPr>
          <p:nvPr>
            <p:ph type="subTitle" idx="1"/>
          </p:nvPr>
        </p:nvSpPr>
        <p:spPr>
          <a:xfrm>
            <a:off x="259026" y="1021224"/>
            <a:ext cx="8667750" cy="5637212"/>
          </a:xfrm>
        </p:spPr>
        <p:txBody>
          <a:bodyPr/>
          <a:lstStyle/>
          <a:p>
            <a:pPr algn="l" eaLnBrk="1" hangingPunct="1">
              <a:spcBef>
                <a:spcPct val="0"/>
              </a:spcBef>
            </a:pPr>
            <a:r>
              <a:rPr lang="pl-PL" altLang="pl-PL" b="1" u="sng" dirty="0" smtClean="0"/>
              <a:t>NEET czyli kto, w projektach PO WER ? </a:t>
            </a:r>
            <a:r>
              <a:rPr lang="pl-PL" altLang="pl-PL" b="1" dirty="0" smtClean="0"/>
              <a:t/>
            </a:r>
            <a:br>
              <a:rPr lang="pl-PL" altLang="pl-PL" b="1" dirty="0" smtClean="0"/>
            </a:br>
            <a:r>
              <a:rPr lang="pl-PL" altLang="pl-PL" b="1" dirty="0" smtClean="0"/>
              <a:t/>
            </a:r>
            <a:br>
              <a:rPr lang="pl-PL" altLang="pl-PL" b="1" dirty="0" smtClean="0"/>
            </a:br>
            <a:r>
              <a:rPr lang="pl-PL" altLang="pl-PL" b="1" dirty="0" smtClean="0"/>
              <a:t>Osoba NEET: </a:t>
            </a:r>
            <a:r>
              <a:rPr lang="pl-PL" altLang="pl-PL" dirty="0" smtClean="0"/>
              <a:t>osoba młoda </a:t>
            </a:r>
            <a:r>
              <a:rPr lang="pl-PL" altLang="pl-PL" b="1" dirty="0" smtClean="0"/>
              <a:t>w wieku 15-29 lat*</a:t>
            </a:r>
            <a:r>
              <a:rPr lang="pl-PL" altLang="pl-PL" dirty="0" smtClean="0"/>
              <a:t>, która spełnia łącznie trzy warunki, czyli</a:t>
            </a:r>
            <a:br>
              <a:rPr lang="pl-PL" altLang="pl-PL" dirty="0" smtClean="0"/>
            </a:br>
            <a:r>
              <a:rPr lang="pl-PL" altLang="pl-PL" b="1" dirty="0" smtClean="0"/>
              <a:t>nie pracuje </a:t>
            </a:r>
            <a:r>
              <a:rPr lang="pl-PL" altLang="pl-PL" dirty="0" smtClean="0"/>
              <a:t>(tj. jest bezrobotna lub bierna zawodowo), </a:t>
            </a:r>
            <a:br>
              <a:rPr lang="pl-PL" altLang="pl-PL" dirty="0" smtClean="0"/>
            </a:br>
            <a:r>
              <a:rPr lang="pl-PL" altLang="pl-PL" b="1" dirty="0" smtClean="0"/>
              <a:t>+</a:t>
            </a:r>
            <a:r>
              <a:rPr lang="pl-PL" altLang="pl-PL" dirty="0" smtClean="0"/>
              <a:t/>
            </a:r>
            <a:br>
              <a:rPr lang="pl-PL" altLang="pl-PL" dirty="0" smtClean="0"/>
            </a:br>
            <a:r>
              <a:rPr lang="pl-PL" altLang="pl-PL" b="1" dirty="0" smtClean="0"/>
              <a:t>nie kształci się </a:t>
            </a:r>
            <a:r>
              <a:rPr lang="pl-PL" altLang="pl-PL" dirty="0" smtClean="0"/>
              <a:t>(tj. nie uczestniczy w kształceniu formalnym w trybie stacjonarnym), </a:t>
            </a:r>
            <a:br>
              <a:rPr lang="pl-PL" altLang="pl-PL" dirty="0" smtClean="0"/>
            </a:br>
            <a:r>
              <a:rPr lang="pl-PL" altLang="pl-PL" b="1" dirty="0" smtClean="0"/>
              <a:t>+</a:t>
            </a:r>
            <a:r>
              <a:rPr lang="pl-PL" altLang="pl-PL" dirty="0" smtClean="0"/>
              <a:t/>
            </a:r>
            <a:br>
              <a:rPr lang="pl-PL" altLang="pl-PL" dirty="0" smtClean="0"/>
            </a:br>
            <a:r>
              <a:rPr lang="pl-PL" altLang="pl-PL" b="1" dirty="0" smtClean="0"/>
              <a:t>nie szkoli </a:t>
            </a:r>
            <a:r>
              <a:rPr lang="pl-PL" altLang="pl-PL" sz="2000" dirty="0" smtClean="0"/>
              <a:t>(tj. nie uczestniczy w pozaszkolnych zajęciach mających na celu uzyskanie, uzupełnienie lub doskonalenie umiejętności i kwalifikacji zawodowych lub ogólnych, potrzebnych do wykonywania pracy; w procesie oceny czy dana osoba się nie szkoli, a co za tym idzie kwalifikuje się do kategorii NEET, należy zweryfikować czy brała ona udział w tego typu formie aktywizacji, finansowanej ze środków publicznych, w okresie ostatnich 4 tygodni).</a:t>
            </a:r>
            <a:r>
              <a:rPr lang="pl-PL" altLang="pl-PL" dirty="0" smtClean="0"/>
              <a:t> </a:t>
            </a:r>
            <a:endParaRPr lang="pl-PL" altLang="pl-PL" sz="2000" dirty="0" smtClean="0"/>
          </a:p>
          <a:p>
            <a:pPr algn="l" eaLnBrk="1" hangingPunct="1">
              <a:spcBef>
                <a:spcPct val="0"/>
              </a:spcBef>
            </a:pPr>
            <a:endParaRPr lang="pl-PL" altLang="pl-PL" sz="2000" dirty="0" smtClean="0"/>
          </a:p>
          <a:p>
            <a:pPr algn="l" eaLnBrk="1" hangingPunct="1">
              <a:spcBef>
                <a:spcPct val="0"/>
              </a:spcBef>
            </a:pPr>
            <a:r>
              <a:rPr lang="pl-PL" altLang="pl-PL" sz="2000" dirty="0" smtClean="0"/>
              <a:t>*Wiek uczestników jest określany na podstawie daty urodzenia i ustalany w dniu rozpoczęcia udziału w projekcie</a:t>
            </a:r>
          </a:p>
        </p:txBody>
      </p:sp>
    </p:spTree>
    <p:extLst>
      <p:ext uri="{BB962C8B-B14F-4D97-AF65-F5344CB8AC3E}">
        <p14:creationId xmlns:p14="http://schemas.microsoft.com/office/powerpoint/2010/main" val="1492204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FunduszeEuropejskiePrezentacjaTemplate">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41BC98EB-B254-48DE-A757-86CC93C6277F}"/>
    </a:ext>
  </a:extLst>
</a:theme>
</file>

<file path=ppt/theme/theme10.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frastruktura i Środowisko">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D7BFAF85-3AFF-408A-9214-9771CA74E33C}"/>
    </a:ext>
  </a:extLst>
</a:theme>
</file>

<file path=ppt/theme/theme3.xml><?xml version="1.0" encoding="utf-8"?>
<a:theme xmlns:a="http://schemas.openxmlformats.org/drawingml/2006/main" name="Inteligentny Rozwoj">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D7262E80-C742-4C3A-B4FD-B9DFB2A85E65}"/>
    </a:ext>
  </a:extLst>
</a:theme>
</file>

<file path=ppt/theme/theme4.xml><?xml version="1.0" encoding="utf-8"?>
<a:theme xmlns:a="http://schemas.openxmlformats.org/drawingml/2006/main" name="Rozwój Polski Wschodniej">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5D6DABCB-300B-4583-9DC2-84BDBB033C22}"/>
    </a:ext>
  </a:extLst>
</a:theme>
</file>

<file path=ppt/theme/theme5.xml><?xml version="1.0" encoding="utf-8"?>
<a:theme xmlns:a="http://schemas.openxmlformats.org/drawingml/2006/main" name="Wiedza Edukacja Rozwoj">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53FA2FB3-9C38-4B68-A4DF-76B77B12EB81}"/>
    </a:ext>
  </a:extLst>
</a:theme>
</file>

<file path=ppt/theme/theme6.xml><?xml version="1.0" encoding="utf-8"?>
<a:theme xmlns:a="http://schemas.openxmlformats.org/drawingml/2006/main" name="Polska Cyfrowa">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A4A928A6-969B-40E6-93A8-BBEF1A2F6A09}"/>
    </a:ext>
  </a:extLst>
</a:theme>
</file>

<file path=ppt/theme/theme7.xml><?xml version="1.0" encoding="utf-8"?>
<a:theme xmlns:a="http://schemas.openxmlformats.org/drawingml/2006/main" name="Programy Regionalne">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92000801-0B03-4AC3-8040-626073FD01A7}"/>
    </a:ext>
  </a:extLst>
</a:theme>
</file>

<file path=ppt/theme/theme8.xml><?xml version="1.0" encoding="utf-8"?>
<a:theme xmlns:a="http://schemas.openxmlformats.org/drawingml/2006/main" name="Pomoc Techniczna">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F455CDD5-C0D5-4F1E-9423-3AD99BE16955}"/>
    </a:ext>
  </a:extLst>
</a:theme>
</file>

<file path=ppt/theme/theme9.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FunduszeEuropejskiePrezentacjaTemplate</Template>
  <TotalTime>4605</TotalTime>
  <Words>1495</Words>
  <Application>Microsoft Office PowerPoint</Application>
  <PresentationFormat>Pokaz na ekranie (4:3)</PresentationFormat>
  <Paragraphs>338</Paragraphs>
  <Slides>56</Slides>
  <Notes>0</Notes>
  <HiddenSlides>0</HiddenSlides>
  <MMClips>0</MMClips>
  <ScaleCrop>false</ScaleCrop>
  <HeadingPairs>
    <vt:vector size="6" baseType="variant">
      <vt:variant>
        <vt:lpstr>Używane czcionki</vt:lpstr>
      </vt:variant>
      <vt:variant>
        <vt:i4>6</vt:i4>
      </vt:variant>
      <vt:variant>
        <vt:lpstr>Motyw</vt:lpstr>
      </vt:variant>
      <vt:variant>
        <vt:i4>8</vt:i4>
      </vt:variant>
      <vt:variant>
        <vt:lpstr>Tytuły slajdów</vt:lpstr>
      </vt:variant>
      <vt:variant>
        <vt:i4>56</vt:i4>
      </vt:variant>
    </vt:vector>
  </HeadingPairs>
  <TitlesOfParts>
    <vt:vector size="70" baseType="lpstr">
      <vt:lpstr>Arial</vt:lpstr>
      <vt:lpstr>Calibri</vt:lpstr>
      <vt:lpstr>Calibri (Tekst podstawowy)</vt:lpstr>
      <vt:lpstr>Symbol</vt:lpstr>
      <vt:lpstr>Times New Roman</vt:lpstr>
      <vt:lpstr>Wingdings</vt:lpstr>
      <vt:lpstr>FunduszeEuropejskiePrezentacjaTemplate</vt:lpstr>
      <vt:lpstr>Infrastruktura i Środowisko</vt:lpstr>
      <vt:lpstr>Inteligentny Rozwoj</vt:lpstr>
      <vt:lpstr>Rozwój Polski Wschodniej</vt:lpstr>
      <vt:lpstr>Wiedza Edukacja Rozwoj</vt:lpstr>
      <vt:lpstr>Polska Cyfrowa</vt:lpstr>
      <vt:lpstr>Programy Regionalne</vt:lpstr>
      <vt:lpstr>Pomoc Techniczna</vt:lpstr>
      <vt:lpstr>Prezentacja programu PowerPoint</vt:lpstr>
      <vt:lpstr>Konkurs nr POWR.01.02.02-IP.10-02-002/15</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Leszek Sandomierski</dc:creator>
  <cp:lastModifiedBy>Leszek Sandomierski</cp:lastModifiedBy>
  <cp:revision>194</cp:revision>
  <cp:lastPrinted>2015-06-03T09:35:33Z</cp:lastPrinted>
  <dcterms:created xsi:type="dcterms:W3CDTF">2015-03-25T10:25:25Z</dcterms:created>
  <dcterms:modified xsi:type="dcterms:W3CDTF">2015-06-11T05:29:36Z</dcterms:modified>
</cp:coreProperties>
</file>