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7.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4" r:id="rId1"/>
    <p:sldMasterId id="2147483698" r:id="rId2"/>
    <p:sldMasterId id="2147483710" r:id="rId3"/>
    <p:sldMasterId id="2147483758" r:id="rId4"/>
    <p:sldMasterId id="2147483770" r:id="rId5"/>
    <p:sldMasterId id="2147483722" r:id="rId6"/>
    <p:sldMasterId id="2147483734" r:id="rId7"/>
    <p:sldMasterId id="2147483746" r:id="rId8"/>
  </p:sldMasterIdLst>
  <p:notesMasterIdLst>
    <p:notesMasterId r:id="rId26"/>
  </p:notesMasterIdLst>
  <p:handoutMasterIdLst>
    <p:handoutMasterId r:id="rId27"/>
  </p:handoutMasterIdLst>
  <p:sldIdLst>
    <p:sldId id="257" r:id="rId9"/>
    <p:sldId id="277" r:id="rId10"/>
    <p:sldId id="279" r:id="rId11"/>
    <p:sldId id="281" r:id="rId12"/>
    <p:sldId id="278" r:id="rId13"/>
    <p:sldId id="293" r:id="rId14"/>
    <p:sldId id="286" r:id="rId15"/>
    <p:sldId id="287" r:id="rId16"/>
    <p:sldId id="290" r:id="rId17"/>
    <p:sldId id="298" r:id="rId18"/>
    <p:sldId id="299" r:id="rId19"/>
    <p:sldId id="295" r:id="rId20"/>
    <p:sldId id="315" r:id="rId21"/>
    <p:sldId id="316" r:id="rId22"/>
    <p:sldId id="317" r:id="rId23"/>
    <p:sldId id="318" r:id="rId24"/>
    <p:sldId id="297" r:id="rId25"/>
  </p:sldIdLst>
  <p:sldSz cx="9144000" cy="6858000" type="screen4x3"/>
  <p:notesSz cx="6797675" cy="9874250"/>
  <p:defaultTextStyle>
    <a:defPPr>
      <a:defRPr lang="pl-P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zek Sandomierski" initials="LS" lastIdx="1" clrIdx="0">
    <p:extLst>
      <p:ext uri="{19B8F6BF-5375-455C-9EA6-DF929625EA0E}">
        <p15:presenceInfo xmlns:p15="http://schemas.microsoft.com/office/powerpoint/2012/main" userId="S-1-5-21-1434787077-604915298-1717707607-12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E4194"/>
    <a:srgbClr val="0033CC"/>
    <a:srgbClr val="FF6600"/>
    <a:srgbClr val="538DD5"/>
    <a:srgbClr val="009900"/>
    <a:srgbClr val="DB5F07"/>
    <a:srgbClr val="014494"/>
    <a:srgbClr val="1070A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79" autoAdjust="0"/>
    <p:restoredTop sz="94660"/>
  </p:normalViewPr>
  <p:slideViewPr>
    <p:cSldViewPr snapToGrid="0">
      <p:cViewPr varScale="1">
        <p:scale>
          <a:sx n="108" d="100"/>
          <a:sy n="108" d="100"/>
        </p:scale>
        <p:origin x="120" y="16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commentAuthors" Target="commentAuthor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50444" y="0"/>
            <a:ext cx="2945659" cy="493713"/>
          </a:xfrm>
          <a:prstGeom prst="rect">
            <a:avLst/>
          </a:prstGeom>
        </p:spPr>
        <p:txBody>
          <a:bodyPr vert="horz" lIns="91440" tIns="45720" rIns="91440" bIns="45720" rtlCol="0"/>
          <a:lstStyle>
            <a:lvl1pPr algn="r">
              <a:defRPr sz="1200"/>
            </a:lvl1pPr>
          </a:lstStyle>
          <a:p>
            <a:fld id="{93F71DB5-E1F9-4FB8-A2CC-9672718C73FA}" type="datetimeFigureOut">
              <a:rPr lang="pl-PL" smtClean="0"/>
              <a:pPr/>
              <a:t>2015-06-11</a:t>
            </a:fld>
            <a:endParaRPr lang="pl-PL"/>
          </a:p>
        </p:txBody>
      </p:sp>
      <p:sp>
        <p:nvSpPr>
          <p:cNvPr id="4" name="Symbol zastępczy stopki 3"/>
          <p:cNvSpPr>
            <a:spLocks noGrp="1"/>
          </p:cNvSpPr>
          <p:nvPr>
            <p:ph type="ftr" sz="quarter" idx="2"/>
          </p:nvPr>
        </p:nvSpPr>
        <p:spPr>
          <a:xfrm>
            <a:off x="1" y="9378824"/>
            <a:ext cx="2945659" cy="493713"/>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50444" y="9378824"/>
            <a:ext cx="2945659" cy="493713"/>
          </a:xfrm>
          <a:prstGeom prst="rect">
            <a:avLst/>
          </a:prstGeom>
        </p:spPr>
        <p:txBody>
          <a:bodyPr vert="horz" lIns="91440" tIns="45720" rIns="91440" bIns="45720" rtlCol="0" anchor="b"/>
          <a:lstStyle>
            <a:lvl1pPr algn="r">
              <a:defRPr sz="1200"/>
            </a:lvl1pPr>
          </a:lstStyle>
          <a:p>
            <a:fld id="{43550EE3-86C3-4A86-857A-7E80D18E1865}" type="slidenum">
              <a:rPr lang="pl-PL" smtClean="0"/>
              <a:pPr/>
              <a:t>‹#›</a:t>
            </a:fld>
            <a:endParaRPr lang="pl-PL"/>
          </a:p>
        </p:txBody>
      </p:sp>
    </p:spTree>
    <p:extLst>
      <p:ext uri="{BB962C8B-B14F-4D97-AF65-F5344CB8AC3E}">
        <p14:creationId xmlns:p14="http://schemas.microsoft.com/office/powerpoint/2010/main" val="8027647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1" y="0"/>
            <a:ext cx="2945659" cy="493713"/>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50444" y="0"/>
            <a:ext cx="2945659" cy="493713"/>
          </a:xfrm>
          <a:prstGeom prst="rect">
            <a:avLst/>
          </a:prstGeom>
        </p:spPr>
        <p:txBody>
          <a:bodyPr vert="horz" lIns="91440" tIns="45720" rIns="91440" bIns="45720" rtlCol="0"/>
          <a:lstStyle>
            <a:lvl1pPr algn="r">
              <a:defRPr sz="1200"/>
            </a:lvl1pPr>
          </a:lstStyle>
          <a:p>
            <a:fld id="{3BD708B6-522C-4A2E-8A4A-29650C96FAAA}" type="datetimeFigureOut">
              <a:rPr lang="pl-PL" smtClean="0"/>
              <a:pPr/>
              <a:t>2015-06-11</a:t>
            </a:fld>
            <a:endParaRPr lang="pl-PL"/>
          </a:p>
        </p:txBody>
      </p:sp>
      <p:sp>
        <p:nvSpPr>
          <p:cNvPr id="4" name="Symbol zastępczy obrazu slajdu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1" y="9378824"/>
            <a:ext cx="2945659" cy="493713"/>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50444" y="9378824"/>
            <a:ext cx="2945659" cy="493713"/>
          </a:xfrm>
          <a:prstGeom prst="rect">
            <a:avLst/>
          </a:prstGeom>
        </p:spPr>
        <p:txBody>
          <a:bodyPr vert="horz" lIns="91440" tIns="45720" rIns="91440" bIns="45720" rtlCol="0" anchor="b"/>
          <a:lstStyle>
            <a:lvl1pPr algn="r">
              <a:defRPr sz="1200"/>
            </a:lvl1pPr>
          </a:lstStyle>
          <a:p>
            <a:fld id="{1C15D669-23D8-4A7B-BC26-4E562F24D5B3}" type="slidenum">
              <a:rPr lang="pl-PL" smtClean="0"/>
              <a:pPr/>
              <a:t>‹#›</a:t>
            </a:fld>
            <a:endParaRPr lang="pl-PL"/>
          </a:p>
        </p:txBody>
      </p:sp>
    </p:spTree>
    <p:extLst>
      <p:ext uri="{BB962C8B-B14F-4D97-AF65-F5344CB8AC3E}">
        <p14:creationId xmlns:p14="http://schemas.microsoft.com/office/powerpoint/2010/main" val="51713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jpeg"/><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9.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1.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2.jpeg"/><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jpeg"/><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5.jpe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13"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14"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71B74007-10BC-4570-AA93-B89E2D8BD87E}" type="slidenum">
              <a:rPr lang="pl-PL"/>
              <a:pPr>
                <a:defRPr/>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E2CB10A-05C1-42B5-946F-F83045E2D45D}" type="slidenum">
              <a:rPr lang="pl-PL"/>
              <a:pPr>
                <a:defRPr/>
              </a:pPr>
              <a:t>‹#›</a:t>
            </a:fld>
            <a:endParaRPr lang="pl-P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1125"/>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6"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1125"/>
            <a:ext cx="4648200" cy="1155700"/>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1241D940-65B5-4AE2-AB0B-1F88FBC6AA6A}" type="slidenum">
              <a:rPr lang="pl-PL"/>
              <a:pPr>
                <a:defRPr/>
              </a:pPr>
              <a:t>‹#›</a:t>
            </a:fld>
            <a:endParaRPr lang="pl-P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1538237-5158-4B7C-930E-FBC22445600C}" type="slidenum">
              <a:rPr lang="pl-PL"/>
              <a:pPr>
                <a:defRPr/>
              </a:pPr>
              <a:t>‹#›</a:t>
            </a:fld>
            <a:endParaRPr lang="pl-P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074B9133-8071-4CBC-823A-F3D446F4FD9D}" type="slidenum">
              <a:rPr lang="pl-PL"/>
              <a:pPr>
                <a:defRPr/>
              </a:pPr>
              <a:t>‹#›</a:t>
            </a:fld>
            <a:endParaRPr lang="pl-P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44C0A568-537E-4A22-BED5-9F9D14A20665}" type="slidenum">
              <a:rPr lang="pl-PL"/>
              <a:pPr>
                <a:defRPr/>
              </a:pPr>
              <a:t>‹#›</a:t>
            </a:fld>
            <a:endParaRPr lang="pl-PL"/>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3F38B4EB-B886-488A-ABC8-E69879316564}" type="slidenum">
              <a:rPr lang="pl-PL"/>
              <a:pPr>
                <a:defRPr/>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A19C5765-E626-43B3-AE77-138B601E1E6F}" type="slidenum">
              <a:rPr lang="pl-PL"/>
              <a:pPr>
                <a:defRPr/>
              </a:pPr>
              <a:t>‹#›</a:t>
            </a:fld>
            <a:endParaRPr lang="pl-PL"/>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A33F09EE-7716-4C47-9D79-3D08789E2EC8}" type="slidenum">
              <a:rPr lang="pl-PL"/>
              <a:pPr>
                <a:defRPr/>
              </a:pPr>
              <a:t>‹#›</a:t>
            </a:fld>
            <a:endParaRPr lang="pl-P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8EAC407E-E079-4AC2-9751-F59A5AF8D3FE}" type="slidenum">
              <a:rPr lang="pl-PL"/>
              <a:pPr>
                <a:defRPr/>
              </a:pPr>
              <a:t>‹#›</a:t>
            </a:fld>
            <a:endParaRPr lang="pl-PL"/>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15888"/>
            <a:ext cx="4248150" cy="10556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70BDC2BC-767A-43C6-A595-C9AF32D85C7D}" type="slidenum">
              <a:rPr lang="pl-PL"/>
              <a:pPr>
                <a:defRPr/>
              </a:pPr>
              <a:t>‹#›</a:t>
            </a:fld>
            <a:endParaRPr lang="pl-PL"/>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39688" y="-114300"/>
            <a:ext cx="4659312" cy="1158875"/>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39688" y="-114300"/>
            <a:ext cx="4659312" cy="1158875"/>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9E7BED8C-F095-4274-B6BA-B7B0A7C1EE1C}" type="slidenum">
              <a:rPr lang="pl-PL"/>
              <a:pPr>
                <a:defRPr/>
              </a:pPr>
              <a:t>‹#›</a:t>
            </a:fld>
            <a:endParaRPr lang="pl-PL"/>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D83128B6-7CD0-461E-8145-5442C51BC9A9}" type="slidenum">
              <a:rPr lang="pl-PL"/>
              <a:pPr>
                <a:defRPr/>
              </a:pPr>
              <a:t>‹#›</a:t>
            </a:fld>
            <a:endParaRPr lang="pl-PL"/>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384EB015-F115-47D3-9F03-3C31A981B70B}" type="slidenum">
              <a:rPr lang="pl-PL"/>
              <a:pPr>
                <a:defRPr/>
              </a:pPr>
              <a:t>‹#›</a:t>
            </a:fld>
            <a:endParaRPr lang="pl-PL"/>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B05E7011-9940-4EEA-9D0C-8AE1E06E4DE5}" type="slidenum">
              <a:rPr lang="pl-PL"/>
              <a:pPr>
                <a:defRPr/>
              </a:pPr>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C2A91962-776D-4ACF-A610-14A79AC1CD77}" type="slidenum">
              <a:rPr lang="pl-PL"/>
              <a:pPr>
                <a:defRPr/>
              </a:pPr>
              <a:t>‹#›</a:t>
            </a:fld>
            <a:endParaRPr lang="pl-PL"/>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A8FF113B-A332-4691-AC3C-50C64DFCCE09}" type="slidenum">
              <a:rPr lang="pl-PL"/>
              <a:pPr>
                <a:defRPr/>
              </a:pPr>
              <a:t>‹#›</a:t>
            </a:fld>
            <a:endParaRPr lang="pl-PL"/>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240E9AFE-20A1-43EE-B94E-3ABBD5C07813}" type="slidenum">
              <a:rPr lang="pl-PL"/>
              <a:pPr>
                <a:defRPr/>
              </a:pPr>
              <a:t>‹#›</a:t>
            </a:fld>
            <a:endParaRPr lang="pl-PL"/>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E6E54233-9982-4436-A8F5-B33DFB6B84C3}" type="slidenum">
              <a:rPr lang="pl-PL"/>
              <a:pPr>
                <a:defRPr/>
              </a:pPr>
              <a:t>‹#›</a:t>
            </a:fld>
            <a:endParaRPr lang="pl-PL"/>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828167EC-C765-41C8-A9C6-5635F9AD7878}" type="slidenum">
              <a:rPr lang="pl-PL"/>
              <a:pPr>
                <a:defRPr/>
              </a:pPr>
              <a:t>‹#›</a:t>
            </a:fld>
            <a:endParaRPr lang="pl-PL"/>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1550" y="-136525"/>
            <a:ext cx="4248150" cy="10556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D1AABD90-DE26-46C3-ACBA-EC028CB11EFC}" type="slidenum">
              <a:rPr lang="pl-PL"/>
              <a:pPr>
                <a:defRPr/>
              </a:pPr>
              <a:t>‹#›</a:t>
            </a:fld>
            <a:endParaRPr lang="pl-PL"/>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6"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98CC7FDA-43C7-418D-B53B-C8BAFCB7DD5C}" type="slidenum">
              <a:rPr lang="pl-PL"/>
              <a:pPr>
                <a:defRPr/>
              </a:pPr>
              <a:t>‹#›</a:t>
            </a:fld>
            <a:endParaRPr lang="pl-PL"/>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E033A653-65C5-4F62-9132-8CCC4C49FA16}" type="slidenum">
              <a:rPr lang="pl-PL"/>
              <a:pPr>
                <a:defRPr/>
              </a:pPr>
              <a:t>‹#›</a:t>
            </a:fld>
            <a:endParaRPr lang="pl-PL"/>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92663" y="-119063"/>
            <a:ext cx="4237037" cy="1052513"/>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83757358-3123-49AF-B0A5-CF1357F5F509}" type="slidenum">
              <a:rPr lang="pl-PL"/>
              <a:pPr>
                <a:defRPr/>
              </a:pPr>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6B8DDC40-EB1E-4C59-A628-F04976F05916}" type="slidenum">
              <a:rPr lang="pl-PL"/>
              <a:pPr>
                <a:defRPr/>
              </a:pPr>
              <a:t>‹#›</a:t>
            </a:fld>
            <a:endParaRPr lang="pl-PL"/>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5294EEDB-ABCF-447F-ADDA-B89E3012FA54}" type="slidenum">
              <a:rPr lang="pl-PL"/>
              <a:pPr>
                <a:defRPr/>
              </a:pPr>
              <a:t>‹#›</a:t>
            </a:fld>
            <a:endParaRPr lang="pl-PL"/>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4ED31446-2E59-4E7D-B393-B4CA44AA962C}" type="slidenum">
              <a:rPr lang="pl-PL"/>
              <a:pPr>
                <a:defRPr/>
              </a:pPr>
              <a:t>‹#›</a:t>
            </a:fld>
            <a:endParaRPr lang="pl-PL"/>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2EBE0346-CCD7-4F55-A6FF-345460679638}" type="slidenum">
              <a:rPr lang="pl-PL"/>
              <a:pPr>
                <a:defRPr/>
              </a:pPr>
              <a:t>‹#›</a:t>
            </a:fld>
            <a:endParaRPr lang="pl-PL"/>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38F5138F-8CB9-4E55-9E74-7BEEC4575156}" type="slidenum">
              <a:rPr lang="pl-PL"/>
              <a:pPr>
                <a:defRPr/>
              </a:pPr>
              <a:t>‹#›</a:t>
            </a:fld>
            <a:endParaRPr lang="pl-PL"/>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4CAF419-C5A2-4015-898D-9B7E8CAC2E57}" type="slidenum">
              <a:rPr lang="pl-PL"/>
              <a:pPr>
                <a:defRPr/>
              </a:pPr>
              <a:t>‹#›</a:t>
            </a:fld>
            <a:endParaRPr lang="pl-PL"/>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89488" y="-149225"/>
            <a:ext cx="4183062" cy="1039813"/>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90037087-E8FA-468F-98A7-E6E852F04A79}" type="slidenum">
              <a:rPr lang="pl-PL"/>
              <a:pPr>
                <a:defRPr/>
              </a:pPr>
              <a:t>‹#›</a:t>
            </a:fld>
            <a:endParaRPr lang="pl-PL"/>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F155EF3A-C6F6-43FB-BB43-0B325F11B5F6}" type="slidenum">
              <a:rPr lang="pl-PL"/>
              <a:pPr>
                <a:defRPr/>
              </a:pPr>
              <a:t>‹#›</a:t>
            </a:fld>
            <a:endParaRPr lang="pl-PL"/>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9911829-D916-4251-8119-AA6463213B2E}" type="slidenum">
              <a:rPr lang="pl-PL"/>
              <a:pPr>
                <a:defRPr/>
              </a:pPr>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8CB284BA-E256-46CF-8F39-210A2938A537}" type="slidenum">
              <a:rPr lang="pl-PL"/>
              <a:pPr>
                <a:defRPr/>
              </a:pPr>
              <a:t>‹#›</a:t>
            </a:fld>
            <a:endParaRPr lang="pl-PL"/>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0AFA370A-3F8D-4430-ADA7-E2C8D3E8E6B7}" type="slidenum">
              <a:rPr lang="pl-PL"/>
              <a:pPr>
                <a:defRPr/>
              </a:pPr>
              <a:t>‹#›</a:t>
            </a:fld>
            <a:endParaRPr lang="pl-PL"/>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DCCA9654-46EF-46E0-886A-30D320B64EDA}" type="slidenum">
              <a:rPr lang="pl-PL"/>
              <a:pPr>
                <a:defRPr/>
              </a:pPr>
              <a:t>‹#›</a:t>
            </a:fld>
            <a:endParaRPr lang="pl-PL"/>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D7A8C346-B7F5-4F95-B6A8-20C74B3F49A1}" type="slidenum">
              <a:rPr lang="pl-PL"/>
              <a:pPr>
                <a:defRPr/>
              </a:pPr>
              <a:t>‹#›</a:t>
            </a:fld>
            <a:endParaRPr lang="pl-PL"/>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E28B2D6A-F29F-496D-AEB5-02515193B012}" type="slidenum">
              <a:rPr lang="pl-PL"/>
              <a:pPr>
                <a:defRPr/>
              </a:pPr>
              <a:t>‹#›</a:t>
            </a:fld>
            <a:endParaRPr lang="pl-PL"/>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527CDDE7-3D29-453F-91C9-D10EF2658DCA}" type="slidenum">
              <a:rPr lang="pl-PL"/>
              <a:pPr>
                <a:defRPr/>
              </a:pPr>
              <a:t>‹#›</a:t>
            </a:fld>
            <a:endParaRPr lang="pl-PL"/>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AD3A65CB-8FD5-4124-854D-C020F11ED14F}" type="slidenum">
              <a:rPr lang="pl-PL"/>
              <a:pPr>
                <a:defRPr/>
              </a:pPr>
              <a:t>‹#›</a:t>
            </a:fld>
            <a:endParaRPr lang="pl-PL"/>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24400" y="-139700"/>
            <a:ext cx="4300538" cy="1069975"/>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4600D58F-B6AD-46C0-88EC-D789B9E6A538}" type="slidenum">
              <a:rPr lang="pl-PL"/>
              <a:pPr>
                <a:defRPr/>
              </a:pPr>
              <a:t>‹#›</a:t>
            </a:fld>
            <a:endParaRPr lang="pl-PL"/>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2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21E60A8B-0313-4CF7-AE4E-2221F9AA928E}" type="slidenum">
              <a:rPr lang="pl-PL"/>
              <a:pPr>
                <a:defRPr/>
              </a:pPr>
              <a:t>‹#›</a:t>
            </a:fld>
            <a:endParaRPr lang="pl-PL"/>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9D1F0659-E524-4230-AFE4-B954867A52F8}" type="slidenum">
              <a:rPr lang="pl-PL"/>
              <a:pPr>
                <a:defRPr/>
              </a:pPr>
              <a:t>‹#›</a:t>
            </a:fld>
            <a:endParaRPr lang="pl-PL"/>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8E362F1C-8F60-4402-9548-A21721D57D57}" type="slidenum">
              <a:rPr lang="pl-PL"/>
              <a:pPr>
                <a:defRPr/>
              </a:pPr>
              <a:t>‹#›</a:t>
            </a:fld>
            <a:endParaRPr lang="pl-PL"/>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68FE7929-50DD-462D-97EB-6559B25F8B76}" type="slidenum">
              <a:rPr lang="pl-PL"/>
              <a:pPr>
                <a:defRPr/>
              </a:pPr>
              <a:t>‹#›</a:t>
            </a:fld>
            <a:endParaRPr lang="pl-PL"/>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23D46C40-8F77-4FC9-8B1F-BB521824F0DD}" type="slidenum">
              <a:rPr lang="pl-PL"/>
              <a:pPr>
                <a:defRPr/>
              </a:pPr>
              <a:t>‹#›</a:t>
            </a:fld>
            <a:endParaRPr lang="pl-PL"/>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014E2202-13AB-4787-8FD1-3B0252620A0B}" type="slidenum">
              <a:rPr lang="pl-PL"/>
              <a:pPr>
                <a:defRPr/>
              </a:pPr>
              <a:t>‹#›</a:t>
            </a:fld>
            <a:endParaRPr lang="pl-PL"/>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5E8584D8-4175-4D06-A0AF-731ED0A32C18}" type="slidenum">
              <a:rPr lang="pl-PL"/>
              <a:pPr>
                <a:defRPr/>
              </a:pPr>
              <a:t>‹#›</a:t>
            </a:fld>
            <a:endParaRPr lang="pl-PL"/>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472547D2-DC00-40F9-8A86-3D0C7D6618AA}" type="slidenum">
              <a:rPr lang="pl-PL"/>
              <a:pPr>
                <a:defRPr/>
              </a:pPr>
              <a:t>‹#›</a:t>
            </a:fld>
            <a:endParaRPr lang="pl-PL"/>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4ABD0EBA-8CB2-4374-9676-F3C851943DD7}" type="slidenum">
              <a:rPr lang="pl-PL"/>
              <a:pPr>
                <a:defRPr/>
              </a:pPr>
              <a:t>‹#›</a:t>
            </a:fld>
            <a:endParaRPr lang="pl-PL"/>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BCBC89E-2689-461C-8D8C-887FFB67AFF8}" type="slidenum">
              <a:rPr lang="pl-PL"/>
              <a:pPr>
                <a:defRPr/>
              </a:pPr>
              <a:t>‹#›</a:t>
            </a:fld>
            <a:endParaRPr lang="pl-PL"/>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917FCE6B-E548-4458-BF4F-E80EC4B10533}" type="slidenum">
              <a:rPr lang="pl-PL"/>
              <a:pPr>
                <a:defRPr/>
              </a:pPr>
              <a:t>‹#›</a:t>
            </a:fld>
            <a:endParaRPr lang="pl-PL"/>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731EE465-F5EC-48C4-A591-B285ABB30E54}" type="slidenum">
              <a:rPr lang="pl-PL"/>
              <a:pPr>
                <a:defRPr/>
              </a:pPr>
              <a:t>‹#›</a:t>
            </a:fld>
            <a:endParaRPr lang="pl-PL"/>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ECB52235-1339-48E5-A73B-3694FDF843BF}" type="slidenum">
              <a:rPr lang="pl-PL"/>
              <a:pPr>
                <a:defRPr/>
              </a:pPr>
              <a:t>‹#›</a:t>
            </a:fld>
            <a:endParaRPr lang="pl-PL"/>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CA5E3DA2-F2E1-43B5-845A-70578D9EE94B}" type="slidenum">
              <a:rPr lang="pl-PL"/>
              <a:pPr>
                <a:defRPr/>
              </a:pPr>
              <a:t>‹#›</a:t>
            </a:fld>
            <a:endParaRPr lang="pl-PL"/>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734A3CE9-C004-405F-8631-B620FE817014}" type="slidenum">
              <a:rPr lang="pl-PL"/>
              <a:pPr>
                <a:defRPr/>
              </a:pPr>
              <a:t>‹#›</a:t>
            </a:fld>
            <a:endParaRPr lang="pl-PL"/>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A48659CA-EAEA-4456-89F7-C693B3BF9BFB}" type="slidenum">
              <a:rPr lang="pl-PL"/>
              <a:pPr>
                <a:defRPr/>
              </a:pPr>
              <a:t>‹#›</a:t>
            </a:fld>
            <a:endParaRPr lang="pl-PL"/>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19156079-F711-4BFC-897D-18FEF677686D}" type="slidenum">
              <a:rPr lang="pl-PL"/>
              <a:pPr>
                <a:defRPr/>
              </a:pPr>
              <a:t>‹#›</a:t>
            </a:fld>
            <a:endParaRPr lang="pl-PL"/>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623461E0-6814-4DE6-BB6B-FC3A09012AB1}" type="slidenum">
              <a:rPr lang="pl-PL"/>
              <a:pPr>
                <a:defRPr/>
              </a:pPr>
              <a:t>‹#›</a:t>
            </a:fld>
            <a:endParaRPr lang="pl-PL"/>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615D3053-DE75-4BEF-B825-1FD8A44432C6}" type="slidenum">
              <a:rPr lang="pl-PL"/>
              <a:pPr>
                <a:defRPr/>
              </a:pPr>
              <a:t>‹#›</a:t>
            </a:fld>
            <a:endParaRPr lang="pl-PL"/>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58485C62-56A6-42B5-BDFE-F9BE6B96A5E1}" type="slidenum">
              <a:rPr lang="pl-PL"/>
              <a:pPr>
                <a:defRPr/>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676434D4-CC02-4A9C-B3B0-5FBF485A08F2}" type="slidenum">
              <a:rPr lang="pl-PL"/>
              <a:pPr>
                <a:defRPr/>
              </a:pPr>
              <a:t>‹#›</a:t>
            </a:fld>
            <a:endParaRPr lang="pl-PL"/>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7"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smtClean="0"/>
              <a:t>Kliknij, aby edytować style wzorca tekstu</a:t>
            </a:r>
          </a:p>
        </p:txBody>
      </p:sp>
      <p:sp>
        <p:nvSpPr>
          <p:cNvPr id="8" name="Symbol zastępczy tekstu 7"/>
          <p:cNvSpPr>
            <a:spLocks noGrp="1"/>
          </p:cNvSpPr>
          <p:nvPr>
            <p:ph idx="10"/>
          </p:nvPr>
        </p:nvSpPr>
        <p:spPr>
          <a:xfrm>
            <a:off x="628650" y="4942115"/>
            <a:ext cx="7886700" cy="712334"/>
          </a:xfrm>
          <a:prstGeom prst="rect">
            <a:avLst/>
          </a:prstGeom>
        </p:spPr>
        <p:txBody>
          <a:bodyPr rtlCol="0">
            <a:normAutofit/>
          </a:bodyPr>
          <a:lstStyle>
            <a:lvl1pPr marL="0" indent="0" algn="r">
              <a:buNone/>
              <a:defRPr sz="4000">
                <a:solidFill>
                  <a:schemeClr val="bg1"/>
                </a:solidFill>
                <a:latin typeface="+mj-lt"/>
              </a:defRPr>
            </a:lvl1pPr>
          </a:lstStyle>
          <a:p>
            <a:pPr lvl="0"/>
            <a:r>
              <a:rPr lang="pl-PL" smtClean="0"/>
              <a:t>Kliknij, aby edytować style wzorca tekstu</a:t>
            </a: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Układ niestandardowy">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 name="Symbol zastępczy tytułu 1"/>
          <p:cNvSpPr txBox="1">
            <a:spLocks/>
          </p:cNvSpPr>
          <p:nvPr userDrawn="1"/>
        </p:nvSpPr>
        <p:spPr>
          <a:xfrm>
            <a:off x="628650" y="4833938"/>
            <a:ext cx="7886700" cy="922337"/>
          </a:xfrm>
          <a:prstGeom prst="rect">
            <a:avLst/>
          </a:prstGeom>
        </p:spPr>
        <p:txBody>
          <a:bodyPr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fontAlgn="auto">
              <a:spcAft>
                <a:spcPts val="0"/>
              </a:spcAft>
              <a:defRPr/>
            </a:pPr>
            <a:r>
              <a:rPr lang="pl-PL" dirty="0" smtClean="0">
                <a:solidFill>
                  <a:schemeClr val="bg1"/>
                </a:solidFill>
              </a:rPr>
              <a:t>Kliknij, aby dodać tytuł prezentacji</a:t>
            </a:r>
            <a:endParaRPr lang="pl-PL" dirty="0">
              <a:solidFill>
                <a:schemeClr val="bg1"/>
              </a:solidFill>
            </a:endParaRPr>
          </a:p>
        </p:txBody>
      </p:sp>
      <p:pic>
        <p:nvPicPr>
          <p:cNvPr id="4" name="Obraz 6"/>
          <p:cNvPicPr>
            <a:picLocks noChangeAspect="1"/>
          </p:cNvPicPr>
          <p:nvPr userDrawn="1"/>
        </p:nvPicPr>
        <p:blipFill>
          <a:blip r:embed="rId3" cstate="print"/>
          <a:srcRect/>
          <a:stretch>
            <a:fillRect/>
          </a:stretch>
        </p:blipFill>
        <p:spPr bwMode="auto">
          <a:xfrm>
            <a:off x="50800" y="-114300"/>
            <a:ext cx="4648200" cy="1155700"/>
          </a:xfrm>
          <a:prstGeom prst="rect">
            <a:avLst/>
          </a:prstGeom>
          <a:noFill/>
          <a:ln w="9525">
            <a:noFill/>
            <a:miter lim="800000"/>
            <a:headEnd/>
            <a:tailEnd/>
          </a:ln>
        </p:spPr>
      </p:pic>
      <p:sp>
        <p:nvSpPr>
          <p:cNvPr id="5" name="Symbol zastępczy tekstu 7"/>
          <p:cNvSpPr>
            <a:spLocks noGrp="1"/>
          </p:cNvSpPr>
          <p:nvPr>
            <p:ph idx="1"/>
          </p:nvPr>
        </p:nvSpPr>
        <p:spPr>
          <a:xfrm>
            <a:off x="628650" y="5756743"/>
            <a:ext cx="7886700" cy="420219"/>
          </a:xfrm>
          <a:prstGeom prst="rect">
            <a:avLst/>
          </a:prstGeom>
        </p:spPr>
        <p:txBody>
          <a:bodyPr rtlCol="0">
            <a:normAutofit/>
          </a:bodyPr>
          <a:lstStyle>
            <a:lvl1pPr marL="0" indent="0" algn="r">
              <a:buNone/>
              <a:defRPr>
                <a:solidFill>
                  <a:schemeClr val="bg1"/>
                </a:solidFill>
              </a:defRPr>
            </a:lvl1pPr>
          </a:lstStyle>
          <a:p>
            <a:pPr lvl="0"/>
            <a:r>
              <a:rPr lang="pl-PL" dirty="0" smtClean="0"/>
              <a:t>Kliknij, aby dodać podtytuł</a:t>
            </a:r>
            <a:endParaRPr lang="pl-PL" dirty="0"/>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ctrTitle"/>
          </p:nvPr>
        </p:nvSpPr>
        <p:spPr>
          <a:xfrm>
            <a:off x="685800" y="1122363"/>
            <a:ext cx="7772400" cy="2387600"/>
          </a:xfrm>
        </p:spPr>
        <p:txBody>
          <a:bodyPr anchor="b"/>
          <a:lstStyle>
            <a:lvl1pPr algn="ctr">
              <a:defRPr sz="6000"/>
            </a:lvl1pPr>
          </a:lstStyle>
          <a:p>
            <a:r>
              <a:rPr lang="pl-PL" dirty="0" smtClean="0"/>
              <a:t>Kliknij, aby edytować styl</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2D2017FA-5E19-42B8-AC0D-42B66D9938FB}" type="slidenum">
              <a:rPr lang="pl-PL"/>
              <a:pPr>
                <a:defRPr/>
              </a:pPr>
              <a:t>‹#›</a:t>
            </a:fld>
            <a:endParaRPr lang="pl-PL"/>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Slide Number Placeholder 5"/>
          <p:cNvSpPr>
            <a:spLocks noGrp="1"/>
          </p:cNvSpPr>
          <p:nvPr>
            <p:ph type="sldNum" sz="quarter" idx="10"/>
          </p:nvPr>
        </p:nvSpPr>
        <p:spPr/>
        <p:txBody>
          <a:bodyPr/>
          <a:lstStyle>
            <a:lvl1pPr>
              <a:defRPr/>
            </a:lvl1pPr>
          </a:lstStyle>
          <a:p>
            <a:pPr>
              <a:defRPr/>
            </a:pPr>
            <a:fld id="{33F0160E-8FC5-49EF-907D-723E51873C91}" type="slidenum">
              <a:rPr lang="pl-PL"/>
              <a:pPr>
                <a:defRPr/>
              </a:pPr>
              <a:t>‹#›</a:t>
            </a:fld>
            <a:endParaRPr lang="pl-PL"/>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pic>
        <p:nvPicPr>
          <p:cNvPr id="4"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
        <p:nvSpPr>
          <p:cNvPr id="5" name="Slide Number Placeholder 5"/>
          <p:cNvSpPr>
            <a:spLocks noGrp="1"/>
          </p:cNvSpPr>
          <p:nvPr>
            <p:ph type="sldNum" sz="quarter" idx="10"/>
          </p:nvPr>
        </p:nvSpPr>
        <p:spPr/>
        <p:txBody>
          <a:bodyPr/>
          <a:lstStyle>
            <a:lvl1pPr>
              <a:defRPr/>
            </a:lvl1pPr>
          </a:lstStyle>
          <a:p>
            <a:pPr>
              <a:defRPr/>
            </a:pPr>
            <a:fld id="{C2962E14-2061-48C3-9EFE-CA46EF40F4FA}" type="slidenum">
              <a:rPr lang="pl-PL"/>
              <a:pPr>
                <a:defRPr/>
              </a:pPr>
              <a:t>‹#›</a:t>
            </a:fld>
            <a:endParaRPr lang="pl-PL"/>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8650" y="1041621"/>
            <a:ext cx="7886700" cy="850679"/>
          </a:xfrm>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6" name="Slide Number Placeholder 6"/>
          <p:cNvSpPr>
            <a:spLocks noGrp="1"/>
          </p:cNvSpPr>
          <p:nvPr>
            <p:ph type="sldNum" sz="quarter" idx="10"/>
          </p:nvPr>
        </p:nvSpPr>
        <p:spPr/>
        <p:txBody>
          <a:bodyPr/>
          <a:lstStyle>
            <a:lvl1pPr>
              <a:defRPr/>
            </a:lvl1pPr>
          </a:lstStyle>
          <a:p>
            <a:pPr>
              <a:defRPr/>
            </a:pPr>
            <a:fld id="{7C20894F-7641-4CDE-A8BF-482670B87519}" type="slidenum">
              <a:rPr lang="pl-PL"/>
              <a:pPr>
                <a:defRPr/>
              </a:pPr>
              <a:t>‹#›</a:t>
            </a:fld>
            <a:endParaRPr lang="pl-PL"/>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pic>
        <p:nvPicPr>
          <p:cNvPr id="7"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104817"/>
            <a:ext cx="7886700" cy="720630"/>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815921"/>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639833"/>
            <a:ext cx="3868340"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815921"/>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639833"/>
            <a:ext cx="3887391" cy="3549830"/>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8" name="Slide Number Placeholder 8"/>
          <p:cNvSpPr>
            <a:spLocks noGrp="1"/>
          </p:cNvSpPr>
          <p:nvPr>
            <p:ph type="sldNum" sz="quarter" idx="10"/>
          </p:nvPr>
        </p:nvSpPr>
        <p:spPr/>
        <p:txBody>
          <a:bodyPr/>
          <a:lstStyle>
            <a:lvl1pPr>
              <a:defRPr/>
            </a:lvl1pPr>
          </a:lstStyle>
          <a:p>
            <a:pPr>
              <a:defRPr/>
            </a:pPr>
            <a:fld id="{B38DA49B-B7EA-4918-ADE8-806A86C5FF21}" type="slidenum">
              <a:rPr lang="pl-PL"/>
              <a:pPr>
                <a:defRPr/>
              </a:pPr>
              <a:t>‹#›</a:t>
            </a:fld>
            <a:endParaRPr lang="pl-PL"/>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pic>
        <p:nvPicPr>
          <p:cNvPr id="3"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p:txBody>
          <a:bodyPr/>
          <a:lstStyle/>
          <a:p>
            <a:r>
              <a:rPr lang="pl-PL" smtClean="0"/>
              <a:t>Kliknij, aby edytować styl</a:t>
            </a:r>
            <a:endParaRPr lang="en-US" dirty="0"/>
          </a:p>
        </p:txBody>
      </p:sp>
      <p:sp>
        <p:nvSpPr>
          <p:cNvPr id="4" name="Slide Number Placeholder 4"/>
          <p:cNvSpPr>
            <a:spLocks noGrp="1"/>
          </p:cNvSpPr>
          <p:nvPr>
            <p:ph type="sldNum" sz="quarter" idx="10"/>
          </p:nvPr>
        </p:nvSpPr>
        <p:spPr/>
        <p:txBody>
          <a:bodyPr/>
          <a:lstStyle>
            <a:lvl1pPr>
              <a:defRPr/>
            </a:lvl1pPr>
          </a:lstStyle>
          <a:p>
            <a:pPr>
              <a:defRPr/>
            </a:pPr>
            <a:fld id="{99AA2687-4FC4-42CC-9A08-F6B71A67F34C}" type="slidenum">
              <a:rPr lang="pl-PL"/>
              <a:pPr>
                <a:defRPr/>
              </a:pPr>
              <a:t>‹#›</a:t>
            </a:fld>
            <a:endParaRPr lang="pl-PL"/>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82810EAE-AB87-4CF1-B780-262216FB26E7}" type="slidenum">
              <a:rPr lang="pl-PL"/>
              <a:pPr>
                <a:defRPr/>
              </a:pPr>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pic>
        <p:nvPicPr>
          <p:cNvPr id="2"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3" name="Slide Number Placeholder 3"/>
          <p:cNvSpPr>
            <a:spLocks noGrp="1"/>
          </p:cNvSpPr>
          <p:nvPr>
            <p:ph type="sldNum" sz="quarter" idx="10"/>
          </p:nvPr>
        </p:nvSpPr>
        <p:spPr/>
        <p:txBody>
          <a:bodyPr/>
          <a:lstStyle>
            <a:lvl1pPr>
              <a:defRPr/>
            </a:lvl1pPr>
          </a:lstStyle>
          <a:p>
            <a:pPr>
              <a:defRPr/>
            </a:pPr>
            <a:fld id="{20DBF9E6-52F1-4FD5-9649-15F13D164B05}" type="slidenum">
              <a:rPr lang="pl-PL"/>
              <a:pPr>
                <a:defRPr/>
              </a:pPr>
              <a:t>‹#›</a:t>
            </a:fld>
            <a:endParaRPr lang="pl-PL"/>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64258"/>
            <a:ext cx="2949178" cy="1129085"/>
          </a:xfrm>
        </p:spPr>
        <p:txBody>
          <a:bodyPr anchor="b"/>
          <a:lstStyle>
            <a:lvl1pPr>
              <a:defRPr sz="3200"/>
            </a:lvl1pPr>
          </a:lstStyle>
          <a:p>
            <a:r>
              <a:rPr lang="pl-PL" dirty="0" smtClean="0"/>
              <a:t>Kliknij, aby edytować styl</a:t>
            </a:r>
            <a:endParaRPr lang="en-US" dirty="0"/>
          </a:p>
        </p:txBody>
      </p:sp>
      <p:sp>
        <p:nvSpPr>
          <p:cNvPr id="3" name="Content Placeholder 2"/>
          <p:cNvSpPr>
            <a:spLocks noGrp="1"/>
          </p:cNvSpPr>
          <p:nvPr>
            <p:ph idx="1"/>
          </p:nvPr>
        </p:nvSpPr>
        <p:spPr>
          <a:xfrm>
            <a:off x="3887391" y="1264258"/>
            <a:ext cx="4629150" cy="45967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sp>
        <p:nvSpPr>
          <p:cNvPr id="4" name="Text Placeholder 3"/>
          <p:cNvSpPr>
            <a:spLocks noGrp="1"/>
          </p:cNvSpPr>
          <p:nvPr>
            <p:ph type="body" sz="half" idx="2"/>
          </p:nvPr>
        </p:nvSpPr>
        <p:spPr>
          <a:xfrm>
            <a:off x="629841" y="2393344"/>
            <a:ext cx="2949178" cy="347564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4690E975-0B2F-4F79-A2FC-F284CFD40649}" type="slidenum">
              <a:rPr lang="pl-PL"/>
              <a:pPr>
                <a:defRPr/>
              </a:pPr>
              <a:t>‹#›</a:t>
            </a:fld>
            <a:endParaRPr lang="pl-PL"/>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srcRect/>
          <a:stretch>
            <a:fillRect/>
          </a:stretch>
        </p:blipFill>
        <p:spPr bwMode="auto">
          <a:xfrm>
            <a:off x="4743450" y="-11113"/>
            <a:ext cx="4400550" cy="979488"/>
          </a:xfrm>
          <a:prstGeom prst="rect">
            <a:avLst/>
          </a:prstGeom>
          <a:noFill/>
          <a:ln w="9525">
            <a:noFill/>
            <a:miter lim="800000"/>
            <a:headEnd/>
            <a:tailEnd/>
          </a:ln>
        </p:spPr>
      </p:pic>
      <p:sp>
        <p:nvSpPr>
          <p:cNvPr id="2" name="Title 1"/>
          <p:cNvSpPr>
            <a:spLocks noGrp="1"/>
          </p:cNvSpPr>
          <p:nvPr>
            <p:ph type="title"/>
          </p:nvPr>
        </p:nvSpPr>
        <p:spPr>
          <a:xfrm>
            <a:off x="629841" y="1256306"/>
            <a:ext cx="2949178" cy="1137037"/>
          </a:xfrm>
        </p:spPr>
        <p:txBody>
          <a:bodyPr anchor="b"/>
          <a:lstStyle>
            <a:lvl1pPr>
              <a:defRPr sz="3200"/>
            </a:lvl1pPr>
          </a:lstStyle>
          <a:p>
            <a:r>
              <a:rPr lang="pl-PL" dirty="0" smtClean="0"/>
              <a:t>Kliknij, aby edytować styl</a:t>
            </a:r>
            <a:endParaRPr lang="en-US" dirty="0"/>
          </a:p>
        </p:txBody>
      </p:sp>
      <p:sp>
        <p:nvSpPr>
          <p:cNvPr id="3" name="Picture Placeholder 2"/>
          <p:cNvSpPr>
            <a:spLocks noGrp="1" noChangeAspect="1"/>
          </p:cNvSpPr>
          <p:nvPr>
            <p:ph type="pic" idx="1"/>
          </p:nvPr>
        </p:nvSpPr>
        <p:spPr>
          <a:xfrm>
            <a:off x="3887391" y="1256306"/>
            <a:ext cx="4629150" cy="460474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pl-PL" noProof="0" smtClean="0"/>
              <a:t>Kliknij ikonę, aby dodać obraz</a:t>
            </a:r>
            <a:endParaRPr lang="en-US" noProof="0" dirty="0"/>
          </a:p>
        </p:txBody>
      </p:sp>
      <p:sp>
        <p:nvSpPr>
          <p:cNvPr id="4" name="Text Placeholder 3"/>
          <p:cNvSpPr>
            <a:spLocks noGrp="1"/>
          </p:cNvSpPr>
          <p:nvPr>
            <p:ph type="body" sz="half" idx="2"/>
          </p:nvPr>
        </p:nvSpPr>
        <p:spPr>
          <a:xfrm>
            <a:off x="629841" y="2393343"/>
            <a:ext cx="2949178" cy="347564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dirty="0" smtClean="0"/>
              <a:t>Kliknij, aby edytować style wzorca tekstu</a:t>
            </a:r>
          </a:p>
        </p:txBody>
      </p:sp>
      <p:sp>
        <p:nvSpPr>
          <p:cNvPr id="6" name="Slide Number Placeholder 6"/>
          <p:cNvSpPr>
            <a:spLocks noGrp="1"/>
          </p:cNvSpPr>
          <p:nvPr>
            <p:ph type="sldNum" sz="quarter" idx="10"/>
          </p:nvPr>
        </p:nvSpPr>
        <p:spPr/>
        <p:txBody>
          <a:bodyPr/>
          <a:lstStyle>
            <a:lvl1pPr>
              <a:defRPr/>
            </a:lvl1pPr>
          </a:lstStyle>
          <a:p>
            <a:pPr>
              <a:defRPr/>
            </a:pPr>
            <a:fld id="{16F1DB91-1122-4D39-B83F-47B470E4A0CC}" type="slidenum">
              <a:rPr lang="pl-PL"/>
              <a:pPr>
                <a:defRPr/>
              </a:pPr>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6.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1.jpe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16.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2.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image" Target="../media/image27.jpeg"/><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30.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image" Target="../media/image33.jpeg"/><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theme" Target="../theme/theme8.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1027"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1B7071C2-305B-4462-9203-39719E4D27A9}"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 id="2147483964" r:id="rId1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2051"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0E3D227-65F5-41D6-9FF0-CB91992D9D0E}"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885" r:id="rId1"/>
    <p:sldLayoutId id="2147483886" r:id="rId2"/>
    <p:sldLayoutId id="2147483887" r:id="rId3"/>
    <p:sldLayoutId id="2147483888" r:id="rId4"/>
    <p:sldLayoutId id="2147483889" r:id="rId5"/>
    <p:sldLayoutId id="2147483890" r:id="rId6"/>
    <p:sldLayoutId id="2147483891" r:id="rId7"/>
    <p:sldLayoutId id="2147483892" r:id="rId8"/>
    <p:sldLayoutId id="2147483893" r:id="rId9"/>
    <p:sldLayoutId id="2147483894" r:id="rId10"/>
    <p:sldLayoutId id="2147483895"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3075"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983C021-3010-4D38-B0AE-05F7B41075F7}"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4099"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9B28F23A-CBF3-4888-95E0-3BE0338B7A44}"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5123"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D4186C02-8285-4183-8CE5-567C165FE023}"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 id="2147483929" r:id="rId1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6147"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D58C33E-ADAB-48A0-8B9B-17F117630432}"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7171"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A9765B23-C968-43EA-AA3A-412F9C20CECC}"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8194" name="Title Placeholder 1"/>
          <p:cNvSpPr>
            <a:spLocks noGrp="1"/>
          </p:cNvSpPr>
          <p:nvPr>
            <p:ph type="title"/>
          </p:nvPr>
        </p:nvSpPr>
        <p:spPr bwMode="auto">
          <a:xfrm>
            <a:off x="628650" y="958850"/>
            <a:ext cx="7886700" cy="933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l-PL" smtClean="0"/>
              <a:t>Kliknij, aby edytować styl</a:t>
            </a:r>
            <a:endParaRPr lang="en-US" smtClean="0"/>
          </a:p>
        </p:txBody>
      </p:sp>
      <p:sp>
        <p:nvSpPr>
          <p:cNvPr id="8195" name="Text Placeholder 2"/>
          <p:cNvSpPr>
            <a:spLocks noGrp="1"/>
          </p:cNvSpPr>
          <p:nvPr>
            <p:ph type="body" idx="1"/>
          </p:nvPr>
        </p:nvSpPr>
        <p:spPr bwMode="auto">
          <a:xfrm>
            <a:off x="628650" y="2463800"/>
            <a:ext cx="7886700" cy="371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smtClean="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BF9AE73-FA79-43E8-8745-CD970851BBAC}" type="slidenum">
              <a:rPr lang="pl-PL"/>
              <a:pPr>
                <a:defRPr/>
              </a:pPr>
              <a:t>‹#›</a:t>
            </a:fld>
            <a:endParaRPr lang="pl-PL"/>
          </a:p>
        </p:txBody>
      </p:sp>
    </p:spTree>
  </p:cSld>
  <p:clrMap bg1="lt1" tx1="dk1" bg2="lt2" tx2="dk2" accent1="accent1" accent2="accent2" accent3="accent3" accent4="accent4" accent5="accent5" accent6="accent6" hlink="hlink" folHlink="folHlink"/>
  <p:sldLayoutIdLst>
    <p:sldLayoutId id="2147483953" r:id="rId1"/>
    <p:sldLayoutId id="2147483954" r:id="rId2"/>
    <p:sldLayoutId id="2147483955" r:id="rId3"/>
    <p:sldLayoutId id="2147483956" r:id="rId4"/>
    <p:sldLayoutId id="2147483957" r:id="rId5"/>
    <p:sldLayoutId id="2147483958" r:id="rId6"/>
    <p:sldLayoutId id="2147483959" r:id="rId7"/>
    <p:sldLayoutId id="2147483960" r:id="rId8"/>
    <p:sldLayoutId id="2147483961" r:id="rId9"/>
    <p:sldLayoutId id="2147483962" r:id="rId10"/>
    <p:sldLayoutId id="2147483963"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pitchFamily="34" charset="0"/>
        </a:defRPr>
      </a:lvl2pPr>
      <a:lvl3pPr algn="l" rtl="0" fontAlgn="base">
        <a:lnSpc>
          <a:spcPct val="90000"/>
        </a:lnSpc>
        <a:spcBef>
          <a:spcPct val="0"/>
        </a:spcBef>
        <a:spcAft>
          <a:spcPct val="0"/>
        </a:spcAft>
        <a:defRPr sz="4400">
          <a:solidFill>
            <a:schemeClr val="tx1"/>
          </a:solidFill>
          <a:latin typeface="Calibri" pitchFamily="34" charset="0"/>
        </a:defRPr>
      </a:lvl3pPr>
      <a:lvl4pPr algn="l" rtl="0" fontAlgn="base">
        <a:lnSpc>
          <a:spcPct val="90000"/>
        </a:lnSpc>
        <a:spcBef>
          <a:spcPct val="0"/>
        </a:spcBef>
        <a:spcAft>
          <a:spcPct val="0"/>
        </a:spcAft>
        <a:defRPr sz="4400">
          <a:solidFill>
            <a:schemeClr val="tx1"/>
          </a:solidFill>
          <a:latin typeface="Calibri" pitchFamily="34" charset="0"/>
        </a:defRPr>
      </a:lvl4pPr>
      <a:lvl5pPr algn="l" rtl="0" fontAlgn="base">
        <a:lnSpc>
          <a:spcPct val="90000"/>
        </a:lnSpc>
        <a:spcBef>
          <a:spcPct val="0"/>
        </a:spcBef>
        <a:spcAft>
          <a:spcPct val="0"/>
        </a:spcAft>
        <a:defRPr sz="4400">
          <a:solidFill>
            <a:schemeClr val="tx1"/>
          </a:solidFill>
          <a:latin typeface="Calibri" pitchFamily="34" charset="0"/>
        </a:defRPr>
      </a:lvl5pPr>
      <a:lvl6pPr marL="457200" algn="l" rtl="0" fontAlgn="base">
        <a:lnSpc>
          <a:spcPct val="90000"/>
        </a:lnSpc>
        <a:spcBef>
          <a:spcPct val="0"/>
        </a:spcBef>
        <a:spcAft>
          <a:spcPct val="0"/>
        </a:spcAft>
        <a:defRPr sz="4400">
          <a:solidFill>
            <a:schemeClr val="tx1"/>
          </a:solidFill>
          <a:latin typeface="Calibri" pitchFamily="34" charset="0"/>
        </a:defRPr>
      </a:lvl6pPr>
      <a:lvl7pPr marL="914400" algn="l" rtl="0" fontAlgn="base">
        <a:lnSpc>
          <a:spcPct val="90000"/>
        </a:lnSpc>
        <a:spcBef>
          <a:spcPct val="0"/>
        </a:spcBef>
        <a:spcAft>
          <a:spcPct val="0"/>
        </a:spcAft>
        <a:defRPr sz="4400">
          <a:solidFill>
            <a:schemeClr val="tx1"/>
          </a:solidFill>
          <a:latin typeface="Calibri" pitchFamily="34" charset="0"/>
        </a:defRPr>
      </a:lvl7pPr>
      <a:lvl8pPr marL="1371600" algn="l" rtl="0" fontAlgn="base">
        <a:lnSpc>
          <a:spcPct val="90000"/>
        </a:lnSpc>
        <a:spcBef>
          <a:spcPct val="0"/>
        </a:spcBef>
        <a:spcAft>
          <a:spcPct val="0"/>
        </a:spcAft>
        <a:defRPr sz="4400">
          <a:solidFill>
            <a:schemeClr val="tx1"/>
          </a:solidFill>
          <a:latin typeface="Calibri" pitchFamily="34" charset="0"/>
        </a:defRPr>
      </a:lvl8pPr>
      <a:lvl9pPr marL="1828800" algn="l" rtl="0" fontAlgn="base">
        <a:lnSpc>
          <a:spcPct val="90000"/>
        </a:lnSpc>
        <a:spcBef>
          <a:spcPct val="0"/>
        </a:spcBef>
        <a:spcAft>
          <a:spcPct val="0"/>
        </a:spcAft>
        <a:defRPr sz="4400">
          <a:solidFill>
            <a:schemeClr val="tx1"/>
          </a:solidFill>
          <a:latin typeface="Calibri" pitchFamily="34" charset="0"/>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6.xml"/><Relationship Id="rId4" Type="http://schemas.openxmlformats.org/officeDocument/2006/relationships/image" Target="../media/image38.jpeg"/></Relationships>
</file>

<file path=ppt/slides/_rels/slide1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3.emf"/><Relationship Id="rId4" Type="http://schemas.openxmlformats.org/officeDocument/2006/relationships/image" Target="../media/image38.jpeg"/></Relationships>
</file>

<file path=ppt/slides/_rels/slide1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4.emf"/><Relationship Id="rId4" Type="http://schemas.openxmlformats.org/officeDocument/2006/relationships/image" Target="../media/image38.jpeg"/></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5.emf"/><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6.emf"/><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6" Type="http://schemas.openxmlformats.org/officeDocument/2006/relationships/image" Target="../media/image48.emf"/><Relationship Id="rId5" Type="http://schemas.openxmlformats.org/officeDocument/2006/relationships/image" Target="../media/image47.emf"/><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hyperlink" Target="https://www.sowa.efs.gov.pl/" TargetMode="External"/><Relationship Id="rId4" Type="http://schemas.openxmlformats.org/officeDocument/2006/relationships/image" Target="../media/image38.jpeg"/></Relationships>
</file>

<file path=ppt/slides/_rels/slide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1.png"/><Relationship Id="rId4" Type="http://schemas.openxmlformats.org/officeDocument/2006/relationships/image" Target="../media/image38.jpeg"/></Relationships>
</file>

<file path=ppt/slides/_rels/slide8.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4" Type="http://schemas.openxmlformats.org/officeDocument/2006/relationships/image" Target="../media/image38.jpeg"/></Relationships>
</file>

<file path=ppt/slides/_rels/slide9.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8.xml"/><Relationship Id="rId5" Type="http://schemas.openxmlformats.org/officeDocument/2006/relationships/image" Target="../media/image42.emf"/><Relationship Id="rId4" Type="http://schemas.openxmlformats.org/officeDocument/2006/relationships/image" Target="../media/image3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p:cNvSpPr>
            <a:spLocks noGrp="1"/>
          </p:cNvSpPr>
          <p:nvPr>
            <p:ph idx="4294967295"/>
          </p:nvPr>
        </p:nvSpPr>
        <p:spPr>
          <a:xfrm>
            <a:off x="1873250" y="6216596"/>
            <a:ext cx="6775450" cy="641404"/>
          </a:xfrm>
        </p:spPr>
        <p:txBody>
          <a:bodyPr>
            <a:noAutofit/>
          </a:bodyPr>
          <a:lstStyle/>
          <a:p>
            <a:pPr marL="0" indent="0" algn="r">
              <a:buNone/>
            </a:pPr>
            <a:r>
              <a:rPr lang="pl-PL" sz="1200" b="1" i="1" dirty="0" smtClean="0">
                <a:solidFill>
                  <a:schemeClr val="bg1"/>
                </a:solidFill>
              </a:rPr>
              <a:t/>
            </a:r>
            <a:br>
              <a:rPr lang="pl-PL" sz="1200" b="1" i="1" dirty="0" smtClean="0">
                <a:solidFill>
                  <a:schemeClr val="bg1"/>
                </a:solidFill>
              </a:rPr>
            </a:br>
            <a:endParaRPr lang="pl-PL" sz="1050" b="1" i="1" dirty="0">
              <a:solidFill>
                <a:schemeClr val="bg1"/>
              </a:solidFill>
            </a:endParaRPr>
          </a:p>
        </p:txBody>
      </p:sp>
      <p:sp>
        <p:nvSpPr>
          <p:cNvPr id="8" name="Prostokąt 7"/>
          <p:cNvSpPr/>
          <p:nvPr/>
        </p:nvSpPr>
        <p:spPr>
          <a:xfrm>
            <a:off x="330200" y="311150"/>
            <a:ext cx="4235450" cy="552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2" name="Prostokąt 1"/>
          <p:cNvSpPr/>
          <p:nvPr/>
        </p:nvSpPr>
        <p:spPr>
          <a:xfrm>
            <a:off x="1971015" y="4953000"/>
            <a:ext cx="6474484" cy="715906"/>
          </a:xfrm>
          <a:prstGeom prst="rect">
            <a:avLst/>
          </a:prstGeom>
          <a:solidFill>
            <a:srgbClr val="DB5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5" name="Prostokąt 4"/>
          <p:cNvSpPr/>
          <p:nvPr/>
        </p:nvSpPr>
        <p:spPr>
          <a:xfrm>
            <a:off x="1130300" y="4953000"/>
            <a:ext cx="1016000" cy="533400"/>
          </a:xfrm>
          <a:prstGeom prst="rect">
            <a:avLst/>
          </a:prstGeom>
          <a:solidFill>
            <a:srgbClr val="DB5F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101378" name="Symbol zastępczy zawartości 1"/>
          <p:cNvSpPr>
            <a:spLocks noGrp="1"/>
          </p:cNvSpPr>
          <p:nvPr>
            <p:ph idx="1"/>
          </p:nvPr>
        </p:nvSpPr>
        <p:spPr>
          <a:xfrm>
            <a:off x="798990" y="5033913"/>
            <a:ext cx="7919560" cy="1138294"/>
          </a:xfrm>
          <a:solidFill>
            <a:srgbClr val="DB5F07"/>
          </a:solidFill>
        </p:spPr>
        <p:txBody>
          <a:bodyPr>
            <a:noAutofit/>
          </a:bodyPr>
          <a:lstStyle/>
          <a:p>
            <a:pPr algn="ctr">
              <a:lnSpc>
                <a:spcPct val="100000"/>
              </a:lnSpc>
            </a:pPr>
            <a:r>
              <a:rPr lang="pl-PL" b="1" i="1" dirty="0" smtClean="0">
                <a:solidFill>
                  <a:schemeClr val="tx1"/>
                </a:solidFill>
                <a:latin typeface="Century Schoolbook" pitchFamily="18" charset="0"/>
              </a:rPr>
              <a:t>Struktura Systemu Obsługi Wniosków Aplikacyjnych (SOWA) </a:t>
            </a:r>
          </a:p>
          <a:p>
            <a:pPr>
              <a:lnSpc>
                <a:spcPct val="100000"/>
              </a:lnSpc>
            </a:pPr>
            <a:endParaRPr lang="pl-PL" b="1" dirty="0" smtClean="0"/>
          </a:p>
        </p:txBody>
      </p:sp>
      <p:grpSp>
        <p:nvGrpSpPr>
          <p:cNvPr id="12" name="Grupa 11"/>
          <p:cNvGrpSpPr/>
          <p:nvPr/>
        </p:nvGrpSpPr>
        <p:grpSpPr>
          <a:xfrm>
            <a:off x="99659" y="103188"/>
            <a:ext cx="4765900" cy="849312"/>
            <a:chOff x="5027260" y="128588"/>
            <a:chExt cx="3794906" cy="676275"/>
          </a:xfrm>
        </p:grpSpPr>
        <p:pic>
          <p:nvPicPr>
            <p:cNvPr id="13"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14" name="Obraz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15" name="Obraz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rostokąt 7"/>
          <p:cNvSpPr/>
          <p:nvPr/>
        </p:nvSpPr>
        <p:spPr>
          <a:xfrm>
            <a:off x="179512" y="980728"/>
            <a:ext cx="8568952" cy="584775"/>
          </a:xfrm>
          <a:prstGeom prst="rect">
            <a:avLst/>
          </a:prstGeom>
        </p:spPr>
        <p:txBody>
          <a:bodyPr wrap="square">
            <a:spAutoFit/>
          </a:bodyPr>
          <a:lstStyle/>
          <a:p>
            <a:r>
              <a:rPr lang="pl-PL" sz="1600" b="1" dirty="0" smtClean="0"/>
              <a:t>Dla poprawnie wypełnionego wniosku wyświetli się okno z komunikatem o braku błędów.</a:t>
            </a:r>
            <a:endParaRPr lang="pl-PL" sz="1600" b="1" dirty="0"/>
          </a:p>
        </p:txBody>
      </p:sp>
      <p:pic>
        <p:nvPicPr>
          <p:cNvPr id="10" name="Obraz 9"/>
          <p:cNvPicPr/>
          <p:nvPr/>
        </p:nvPicPr>
        <p:blipFill>
          <a:blip r:embed="rId5" cstate="print">
            <a:lum contrast="10000"/>
            <a:extLst>
              <a:ext uri="{28A0092B-C50C-407E-A947-70E740481C1C}">
                <a14:useLocalDpi xmlns:a14="http://schemas.microsoft.com/office/drawing/2010/main" val="0"/>
              </a:ext>
            </a:extLst>
          </a:blip>
          <a:srcRect/>
          <a:stretch>
            <a:fillRect/>
          </a:stretch>
        </p:blipFill>
        <p:spPr bwMode="auto">
          <a:xfrm>
            <a:off x="544927" y="1545097"/>
            <a:ext cx="7776864" cy="2974849"/>
          </a:xfrm>
          <a:prstGeom prst="rect">
            <a:avLst/>
          </a:prstGeom>
          <a:noFill/>
          <a:ln>
            <a:noFill/>
          </a:ln>
        </p:spPr>
      </p:pic>
      <p:sp>
        <p:nvSpPr>
          <p:cNvPr id="11" name="Rectangle 1"/>
          <p:cNvSpPr>
            <a:spLocks noChangeArrowheads="1"/>
          </p:cNvSpPr>
          <p:nvPr/>
        </p:nvSpPr>
        <p:spPr bwMode="auto">
          <a:xfrm>
            <a:off x="181751" y="4404918"/>
            <a:ext cx="8568952" cy="18004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ts val="1200"/>
              </a:spcAft>
            </a:pPr>
            <a:r>
              <a:rPr lang="pl-PL" sz="1600" dirty="0" smtClean="0">
                <a:ea typeface="Calibri" pitchFamily="34" charset="0"/>
                <a:cs typeface="Times New Roman" pitchFamily="18" charset="0"/>
              </a:rPr>
              <a:t>N</a:t>
            </a:r>
            <a:r>
              <a:rPr kumimoji="0" lang="pl-PL" sz="1600" i="0" u="none" strike="noStrike" cap="none" normalizeH="0" baseline="0" dirty="0" smtClean="0">
                <a:ln>
                  <a:noFill/>
                </a:ln>
                <a:solidFill>
                  <a:schemeClr val="tx1"/>
                </a:solidFill>
                <a:effectLst/>
                <a:ea typeface="Calibri" pitchFamily="34" charset="0"/>
                <a:cs typeface="Times New Roman" pitchFamily="18" charset="0"/>
              </a:rPr>
              <a:t>ależy kliknąć przycisk </a:t>
            </a:r>
            <a:r>
              <a:rPr kumimoji="0" lang="pl-PL" sz="1600" b="1" i="0" u="none" strike="noStrike" cap="none" normalizeH="0" baseline="0" dirty="0" smtClean="0">
                <a:ln>
                  <a:noFill/>
                </a:ln>
                <a:solidFill>
                  <a:schemeClr val="tx1"/>
                </a:solidFill>
                <a:effectLst/>
                <a:ea typeface="Calibri" pitchFamily="34" charset="0"/>
                <a:cs typeface="Times New Roman" pitchFamily="18" charset="0"/>
              </a:rPr>
              <a:t>Prześlij do instytucji</a:t>
            </a:r>
            <a:r>
              <a:rPr kumimoji="0" lang="pl-PL" sz="1600" i="0" u="none" strike="noStrike" cap="none" normalizeH="0" baseline="0" dirty="0" smtClean="0">
                <a:ln>
                  <a:noFill/>
                </a:ln>
                <a:solidFill>
                  <a:schemeClr val="tx1"/>
                </a:solidFill>
                <a:effectLst/>
                <a:ea typeface="Calibri" pitchFamily="34" charset="0"/>
                <a:cs typeface="Times New Roman" pitchFamily="18" charset="0"/>
              </a:rPr>
              <a:t>, </a:t>
            </a:r>
            <a:r>
              <a:rPr lang="pl-PL" sz="1600" dirty="0" smtClean="0">
                <a:ea typeface="Calibri" pitchFamily="34" charset="0"/>
                <a:cs typeface="Times New Roman" pitchFamily="18" charset="0"/>
              </a:rPr>
              <a:t>aby przesłać wersję elektroniczną formularza wniosku o dofinansowanie projektu do IOK</a:t>
            </a:r>
            <a:r>
              <a:rPr kumimoji="0" lang="pl-PL" sz="1600" i="0" u="none" strike="noStrike" cap="none" normalizeH="0" baseline="0" dirty="0" smtClean="0">
                <a:ln>
                  <a:noFill/>
                </a:ln>
                <a:solidFill>
                  <a:schemeClr val="tx1"/>
                </a:solidFill>
                <a:effectLst/>
                <a:ea typeface="Calibri" pitchFamily="34" charset="0"/>
                <a:cs typeface="Times New Roman" pitchFamily="18" charset="0"/>
              </a:rPr>
              <a:t>. System automatycznie rozpoznaje, do której instytucji należy wysłać wniosek.</a:t>
            </a:r>
            <a:endParaRPr kumimoji="0" lang="pl-PL" sz="160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sng" strike="noStrike" cap="none" normalizeH="0" baseline="0" dirty="0" smtClean="0">
                <a:ln>
                  <a:noFill/>
                </a:ln>
                <a:solidFill>
                  <a:schemeClr val="tx1"/>
                </a:solidFill>
                <a:effectLst/>
                <a:ea typeface="Calibri" pitchFamily="34" charset="0"/>
                <a:cs typeface="Times New Roman" pitchFamily="18" charset="0"/>
              </a:rPr>
              <a:t>Równocześnie wraz z wersją elektroniczną formularza wymagane jest wydrukowanie </a:t>
            </a:r>
            <a:br>
              <a:rPr kumimoji="0" lang="pl-PL" sz="1600" b="0" i="0" u="sng" strike="noStrike" cap="none" normalizeH="0" baseline="0" dirty="0" smtClean="0">
                <a:ln>
                  <a:noFill/>
                </a:ln>
                <a:solidFill>
                  <a:schemeClr val="tx1"/>
                </a:solidFill>
                <a:effectLst/>
                <a:ea typeface="Calibri" pitchFamily="34" charset="0"/>
                <a:cs typeface="Times New Roman" pitchFamily="18" charset="0"/>
              </a:rPr>
            </a:br>
            <a:r>
              <a:rPr kumimoji="0" lang="pl-PL" sz="1600" b="0" i="0" u="sng" strike="noStrike" cap="none" normalizeH="0" baseline="0" dirty="0" smtClean="0">
                <a:ln>
                  <a:noFill/>
                </a:ln>
                <a:solidFill>
                  <a:schemeClr val="tx1"/>
                </a:solidFill>
                <a:effectLst/>
                <a:ea typeface="Calibri" pitchFamily="34" charset="0"/>
                <a:cs typeface="Times New Roman" pitchFamily="18" charset="0"/>
              </a:rPr>
              <a:t>i złożenie do właściwej IOK podpisanej wersji papierowej formularza wniosku</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a:t>
            </a:r>
          </a:p>
          <a:p>
            <a:pPr marL="0" marR="0" lvl="0" indent="0" algn="just" defTabSz="914400" rtl="0" eaLnBrk="0" fontAlgn="base" latinLnBrk="0" hangingPunct="0">
              <a:lnSpc>
                <a:spcPct val="100000"/>
              </a:lnSpc>
              <a:spcBef>
                <a:spcPts val="600"/>
              </a:spcBef>
              <a:spcAft>
                <a:spcPct val="0"/>
              </a:spcAft>
              <a:buClrTx/>
              <a:buSzTx/>
              <a:buFontTx/>
              <a:buNone/>
              <a:tabLst/>
            </a:pPr>
            <a:r>
              <a:rPr kumimoji="0" lang="pl-PL" sz="1600" b="0" i="0" u="none" strike="noStrike" cap="none" normalizeH="0" baseline="0" dirty="0" smtClean="0">
                <a:ln>
                  <a:noFill/>
                </a:ln>
                <a:solidFill>
                  <a:schemeClr val="tx1"/>
                </a:solidFill>
                <a:effectLst/>
                <a:ea typeface="Calibri" pitchFamily="34" charset="0"/>
                <a:cs typeface="Times New Roman" pitchFamily="18" charset="0"/>
              </a:rPr>
              <a:t>W celu utworzenia wydruku należy kliknąć przycisk </a:t>
            </a:r>
            <a:r>
              <a:rPr kumimoji="0" lang="pl-PL" sz="1600" b="1" i="0" u="none" strike="noStrike" cap="none" normalizeH="0" baseline="0" dirty="0" smtClean="0">
                <a:ln>
                  <a:noFill/>
                </a:ln>
                <a:solidFill>
                  <a:schemeClr val="tx1"/>
                </a:solidFill>
                <a:effectLst/>
                <a:ea typeface="Calibri" pitchFamily="34" charset="0"/>
                <a:cs typeface="Times New Roman" pitchFamily="18" charset="0"/>
              </a:rPr>
              <a:t>Drukuj dokument (PDF).</a:t>
            </a:r>
          </a:p>
        </p:txBody>
      </p:sp>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Rectangle 1"/>
          <p:cNvSpPr>
            <a:spLocks noChangeArrowheads="1"/>
          </p:cNvSpPr>
          <p:nvPr/>
        </p:nvSpPr>
        <p:spPr bwMode="auto">
          <a:xfrm>
            <a:off x="179512" y="908720"/>
            <a:ext cx="8424936" cy="184665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1" i="0" u="none" strike="noStrike" cap="none" normalizeH="0" baseline="0" dirty="0" smtClean="0">
                <a:ln>
                  <a:noFill/>
                </a:ln>
                <a:solidFill>
                  <a:schemeClr val="tx1"/>
                </a:solidFill>
                <a:effectLst/>
                <a:ea typeface="Calibri" pitchFamily="34" charset="0"/>
                <a:cs typeface="Times New Roman" pitchFamily="18" charset="0"/>
              </a:rPr>
              <a:t>Zarządzanie projektami i komunikacja z instytucją</a:t>
            </a:r>
            <a:endParaRPr kumimoji="0" lang="pl-PL"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tabLst/>
            </a:pPr>
            <a:endParaRPr kumimoji="0" lang="pl-PL" sz="1600" b="1" i="0"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1. Projekty</a:t>
            </a:r>
            <a:endParaRPr kumimoji="0" lang="pl-PL"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chemeClr val="tx1"/>
                </a:solidFill>
                <a:effectLst/>
                <a:ea typeface="Calibri" pitchFamily="34" charset="0"/>
                <a:cs typeface="Times New Roman" pitchFamily="18" charset="0"/>
              </a:rPr>
              <a:t>Na stronie głównej SOWA dostępny jest kafel </a:t>
            </a:r>
            <a:r>
              <a:rPr kumimoji="0" lang="pl-PL" sz="1600" b="0" i="1" u="none" strike="noStrike" cap="none" normalizeH="0" baseline="0" dirty="0" smtClean="0">
                <a:ln>
                  <a:noFill/>
                </a:ln>
                <a:solidFill>
                  <a:schemeClr val="tx1"/>
                </a:solidFill>
                <a:effectLst/>
                <a:ea typeface="Calibri" pitchFamily="34" charset="0"/>
                <a:cs typeface="Times New Roman" pitchFamily="18" charset="0"/>
              </a:rPr>
              <a:t>Projekty,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w ramach którego można przeglądać i obsługiwać wnioski o dofinansowanie. W tej części znajdują się wszystkie dokumenty (wnioski) użytkownika, zarówno te znajdujące się na etapie aplikowania </a:t>
            </a:r>
            <a:br>
              <a:rPr kumimoji="0" lang="pl-PL" sz="1600" b="0" i="0" u="none" strike="noStrike" cap="none" normalizeH="0" baseline="0" dirty="0" smtClean="0">
                <a:ln>
                  <a:noFill/>
                </a:ln>
                <a:solidFill>
                  <a:schemeClr val="tx1"/>
                </a:solidFill>
                <a:effectLst/>
                <a:ea typeface="Calibri" pitchFamily="34" charset="0"/>
                <a:cs typeface="Times New Roman" pitchFamily="18" charset="0"/>
              </a:rPr>
            </a:br>
            <a:r>
              <a:rPr kumimoji="0" lang="pl-PL" sz="1600" b="0" i="0" u="none" strike="noStrike" cap="none" normalizeH="0" baseline="0" dirty="0" smtClean="0">
                <a:ln>
                  <a:noFill/>
                </a:ln>
                <a:solidFill>
                  <a:schemeClr val="tx1"/>
                </a:solidFill>
                <a:effectLst/>
                <a:ea typeface="Calibri" pitchFamily="34" charset="0"/>
                <a:cs typeface="Times New Roman" pitchFamily="18" charset="0"/>
              </a:rPr>
              <a:t>o środki jak również te po otrzymaniu dofinansowania i podpisaniu umowy.</a:t>
            </a:r>
            <a:endParaRPr kumimoji="0" lang="pl-PL" sz="1600" b="0" i="0" u="none" strike="noStrike" cap="none" normalizeH="0" baseline="0" dirty="0" smtClean="0">
              <a:ln>
                <a:noFill/>
              </a:ln>
              <a:solidFill>
                <a:schemeClr val="tx1"/>
              </a:solidFill>
              <a:effectLst/>
            </a:endParaRPr>
          </a:p>
        </p:txBody>
      </p:sp>
      <p:pic>
        <p:nvPicPr>
          <p:cNvPr id="10" name="Obraz 9"/>
          <p:cNvPicPr/>
          <p:nvPr/>
        </p:nvPicPr>
        <p:blipFill>
          <a:blip r:embed="rId5" cstate="print">
            <a:lum contrast="3000"/>
            <a:extLst>
              <a:ext uri="{28A0092B-C50C-407E-A947-70E740481C1C}">
                <a14:useLocalDpi xmlns:a14="http://schemas.microsoft.com/office/drawing/2010/main" val="0"/>
              </a:ext>
            </a:extLst>
          </a:blip>
          <a:srcRect/>
          <a:stretch>
            <a:fillRect/>
          </a:stretch>
        </p:blipFill>
        <p:spPr bwMode="auto">
          <a:xfrm>
            <a:off x="1027553" y="2755379"/>
            <a:ext cx="5760720" cy="3886534"/>
          </a:xfrm>
          <a:prstGeom prst="rect">
            <a:avLst/>
          </a:prstGeom>
          <a:noFill/>
          <a:ln>
            <a:noFill/>
          </a:ln>
        </p:spPr>
      </p:pic>
    </p:spTree>
    <p:extLst>
      <p:ext uri="{BB962C8B-B14F-4D97-AF65-F5344CB8AC3E}">
        <p14:creationId xmlns:p14="http://schemas.microsoft.com/office/powerpoint/2010/main" val="28768912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Rectangle 1"/>
          <p:cNvSpPr>
            <a:spLocks noChangeArrowheads="1"/>
          </p:cNvSpPr>
          <p:nvPr/>
        </p:nvSpPr>
        <p:spPr bwMode="auto">
          <a:xfrm>
            <a:off x="107504" y="923469"/>
            <a:ext cx="8568952"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pl-PL" b="1" i="0" u="none" strike="noStrike" cap="none" normalizeH="0" baseline="0" dirty="0" smtClean="0">
                <a:ln>
                  <a:noFill/>
                </a:ln>
                <a:solidFill>
                  <a:schemeClr val="tx1"/>
                </a:solidFill>
                <a:effectLst/>
                <a:ea typeface="Calibri" pitchFamily="34" charset="0"/>
                <a:cs typeface="Times New Roman" pitchFamily="18" charset="0"/>
              </a:rPr>
              <a:t>Dokumenty</a:t>
            </a:r>
            <a:endParaRPr kumimoji="0" lang="pl-PL"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chemeClr val="tx1"/>
                </a:solidFill>
                <a:effectLst/>
                <a:ea typeface="Calibri" pitchFamily="34" charset="0"/>
                <a:cs typeface="Times New Roman" pitchFamily="18" charset="0"/>
              </a:rPr>
              <a:t>Po kliknięciu w przycisk Dokumenty wyświetlone zostaną wszystkie wersje dokumentów (wniosków) dla danego projektu. Istnieje możliwość zmiany wyglądu tabeli w zależności </a:t>
            </a:r>
            <a:br>
              <a:rPr kumimoji="0" lang="pl-PL" sz="1600" b="0" i="0" u="none" strike="noStrike" cap="none" normalizeH="0" baseline="0" dirty="0" smtClean="0">
                <a:ln>
                  <a:noFill/>
                </a:ln>
                <a:solidFill>
                  <a:schemeClr val="tx1"/>
                </a:solidFill>
                <a:effectLst/>
                <a:ea typeface="Calibri" pitchFamily="34" charset="0"/>
                <a:cs typeface="Times New Roman" pitchFamily="18" charset="0"/>
              </a:rPr>
            </a:br>
            <a:r>
              <a:rPr kumimoji="0" lang="pl-PL" sz="1600" b="0" i="0" u="none" strike="noStrike" cap="none" normalizeH="0" baseline="0" dirty="0" smtClean="0">
                <a:ln>
                  <a:noFill/>
                </a:ln>
                <a:solidFill>
                  <a:schemeClr val="tx1"/>
                </a:solidFill>
                <a:effectLst/>
                <a:ea typeface="Calibri" pitchFamily="34" charset="0"/>
                <a:cs typeface="Times New Roman" pitchFamily="18" charset="0"/>
              </a:rPr>
              <a:t>od potrzeb.</a:t>
            </a:r>
            <a:endParaRPr kumimoji="0" lang="pl-PL" sz="1600" b="0" i="0" u="none" strike="noStrike" cap="none" normalizeH="0" baseline="0" dirty="0" smtClean="0">
              <a:ln>
                <a:noFill/>
              </a:ln>
              <a:solidFill>
                <a:schemeClr val="tx1"/>
              </a:solidFill>
              <a:effectLst/>
            </a:endParaRPr>
          </a:p>
        </p:txBody>
      </p:sp>
      <p:pic>
        <p:nvPicPr>
          <p:cNvPr id="10" name="Obraz 9"/>
          <p:cNvPicPr/>
          <p:nvPr/>
        </p:nvPicPr>
        <p:blipFill>
          <a:blip r:embed="rId5" cstate="print">
            <a:lum contrast="11000"/>
            <a:extLst>
              <a:ext uri="{28A0092B-C50C-407E-A947-70E740481C1C}">
                <a14:useLocalDpi xmlns:a14="http://schemas.microsoft.com/office/drawing/2010/main" val="0"/>
              </a:ext>
            </a:extLst>
          </a:blip>
          <a:srcRect/>
          <a:stretch>
            <a:fillRect/>
          </a:stretch>
        </p:blipFill>
        <p:spPr bwMode="auto">
          <a:xfrm>
            <a:off x="611560" y="2132856"/>
            <a:ext cx="7128792" cy="3456384"/>
          </a:xfrm>
          <a:prstGeom prst="rect">
            <a:avLst/>
          </a:prstGeom>
          <a:noFill/>
          <a:ln>
            <a:noFill/>
          </a:ln>
        </p:spPr>
      </p:pic>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rostokąt 7"/>
          <p:cNvSpPr/>
          <p:nvPr/>
        </p:nvSpPr>
        <p:spPr>
          <a:xfrm>
            <a:off x="179512" y="1268760"/>
            <a:ext cx="8496944" cy="4816703"/>
          </a:xfrm>
          <a:prstGeom prst="rect">
            <a:avLst/>
          </a:prstGeom>
        </p:spPr>
        <p:txBody>
          <a:bodyPr wrap="square">
            <a:spAutoFit/>
          </a:bodyPr>
          <a:lstStyle/>
          <a:p>
            <a:pPr algn="just"/>
            <a:r>
              <a:rPr lang="pl-PL" sz="1600" dirty="0" smtClean="0"/>
              <a:t>Przy każdej wersji wniosku o dofinansowanie widnieje przycisk Karta. Kliknięcie przycisku wyświetli menu operacji możliwych do wykonania dla wybranej wersji wniosku </a:t>
            </a:r>
            <a:br>
              <a:rPr lang="pl-PL" sz="1600" dirty="0" smtClean="0"/>
            </a:br>
            <a:r>
              <a:rPr lang="pl-PL" sz="1600" dirty="0" smtClean="0"/>
              <a:t>o dofinansowanie. Między innymi następujące operacje związane z zarządzaniem wnioskami:</a:t>
            </a:r>
          </a:p>
          <a:p>
            <a:pPr lvl="0" algn="just">
              <a:spcBef>
                <a:spcPts val="600"/>
              </a:spcBef>
              <a:buFont typeface="Wingdings" pitchFamily="2" charset="2"/>
              <a:buChar char="Ø"/>
            </a:pPr>
            <a:r>
              <a:rPr lang="pl-PL" sz="1600" dirty="0" smtClean="0"/>
              <a:t>Pobranie wersji do wydruku wniosku (PDF);</a:t>
            </a:r>
          </a:p>
          <a:p>
            <a:pPr lvl="0" algn="just">
              <a:spcBef>
                <a:spcPts val="600"/>
              </a:spcBef>
              <a:buFont typeface="Wingdings" pitchFamily="2" charset="2"/>
              <a:buChar char="Ø"/>
            </a:pPr>
            <a:r>
              <a:rPr lang="pl-PL" sz="1600" dirty="0" err="1" smtClean="0"/>
              <a:t>Zwalidowanie</a:t>
            </a:r>
            <a:r>
              <a:rPr lang="pl-PL" sz="1600" dirty="0" smtClean="0"/>
              <a:t> (sprawdzenie) poprawności wypełnienia wniosku;</a:t>
            </a:r>
          </a:p>
          <a:p>
            <a:pPr lvl="0" algn="just">
              <a:spcBef>
                <a:spcPts val="600"/>
              </a:spcBef>
              <a:buFont typeface="Wingdings" pitchFamily="2" charset="2"/>
              <a:buChar char="Ø"/>
            </a:pPr>
            <a:r>
              <a:rPr lang="pl-PL" sz="1600" dirty="0" smtClean="0"/>
              <a:t>Przesłanie wniosku do instytucji;</a:t>
            </a:r>
          </a:p>
          <a:p>
            <a:pPr lvl="0" algn="just">
              <a:spcBef>
                <a:spcPts val="600"/>
              </a:spcBef>
              <a:buFont typeface="Wingdings" pitchFamily="2" charset="2"/>
              <a:buChar char="Ø"/>
            </a:pPr>
            <a:r>
              <a:rPr lang="pl-PL" sz="1600" dirty="0" smtClean="0"/>
              <a:t>Edytowanie wersji wniosku znajdującej się na karcie;</a:t>
            </a:r>
          </a:p>
          <a:p>
            <a:pPr lvl="0" algn="just">
              <a:spcBef>
                <a:spcPts val="600"/>
              </a:spcBef>
              <a:buFont typeface="Wingdings" pitchFamily="2" charset="2"/>
              <a:buChar char="Ø"/>
            </a:pPr>
            <a:r>
              <a:rPr lang="pl-PL" sz="1600" dirty="0" smtClean="0"/>
              <a:t>Utworzenie nowej wersji wniosku o dofinansowanie;</a:t>
            </a:r>
          </a:p>
          <a:p>
            <a:pPr lvl="0" algn="just">
              <a:spcBef>
                <a:spcPts val="600"/>
              </a:spcBef>
              <a:buFont typeface="Wingdings" pitchFamily="2" charset="2"/>
              <a:buChar char="Ø"/>
            </a:pPr>
            <a:r>
              <a:rPr lang="pl-PL" sz="1600" dirty="0" smtClean="0"/>
              <a:t>Odczytanie sumy kontrolnej wniosku.</a:t>
            </a:r>
          </a:p>
          <a:p>
            <a:pPr lvl="0" algn="just">
              <a:spcBef>
                <a:spcPts val="600"/>
              </a:spcBef>
            </a:pPr>
            <a:endParaRPr lang="pl-PL" sz="1600" dirty="0" smtClean="0"/>
          </a:p>
          <a:p>
            <a:pPr algn="just"/>
            <a:r>
              <a:rPr lang="pl-PL" sz="1600" dirty="0" smtClean="0"/>
              <a:t>W widoku Karty podane są szczegółowe informacje dotyczące danej wersji wniosku </a:t>
            </a:r>
            <a:br>
              <a:rPr lang="pl-PL" sz="1600" dirty="0" smtClean="0"/>
            </a:br>
            <a:r>
              <a:rPr lang="pl-PL" sz="1600" dirty="0" smtClean="0"/>
              <a:t>o dofinansowanie m.in. statusu wniosku, numeru wersji wniosku, sygnatury wniosku, dat związanych z przekazywaniem wniosku do instytucji. Część informacji jest stała </a:t>
            </a:r>
            <a:br>
              <a:rPr lang="pl-PL" sz="1600" dirty="0" smtClean="0"/>
            </a:br>
            <a:r>
              <a:rPr lang="pl-PL" sz="1600" dirty="0" smtClean="0"/>
              <a:t>i pobiera się automatycznie np. z naboru. Pozostałe dane będą uzupełniane automatycznie w zależności od procesu obiegu wniosku o dofinansowanie. Pola w tej części </a:t>
            </a:r>
            <a:br>
              <a:rPr lang="pl-PL" sz="1600" dirty="0" smtClean="0"/>
            </a:br>
            <a:r>
              <a:rPr lang="pl-PL" sz="1600" dirty="0" smtClean="0"/>
              <a:t>są </a:t>
            </a:r>
            <a:r>
              <a:rPr lang="pl-PL" sz="1600" dirty="0" err="1" smtClean="0"/>
              <a:t>wyszarzone</a:t>
            </a:r>
            <a:r>
              <a:rPr lang="pl-PL" sz="1600" dirty="0" smtClean="0"/>
              <a:t> i zablokowane do edycji.</a:t>
            </a:r>
            <a:endParaRPr lang="pl-PL" sz="1600" dirty="0"/>
          </a:p>
        </p:txBody>
      </p:sp>
    </p:spTree>
    <p:extLst>
      <p:ext uri="{BB962C8B-B14F-4D97-AF65-F5344CB8AC3E}">
        <p14:creationId xmlns:p14="http://schemas.microsoft.com/office/powerpoint/2010/main" val="3183701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Rectangle 1"/>
          <p:cNvSpPr>
            <a:spLocks noChangeArrowheads="1"/>
          </p:cNvSpPr>
          <p:nvPr/>
        </p:nvSpPr>
        <p:spPr bwMode="auto">
          <a:xfrm>
            <a:off x="179512" y="872821"/>
            <a:ext cx="8424936" cy="58015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pl-PL" b="1" i="0" u="none" strike="noStrike" cap="none" normalizeH="0" baseline="0" dirty="0" smtClean="0">
                <a:ln>
                  <a:noFill/>
                </a:ln>
                <a:solidFill>
                  <a:schemeClr val="tx1"/>
                </a:solidFill>
                <a:effectLst/>
                <a:ea typeface="Calibri" pitchFamily="34" charset="0"/>
                <a:cs typeface="Times New Roman" pitchFamily="18" charset="0"/>
              </a:rPr>
              <a:t> 4. Statusy dokumentów (wniosków)</a:t>
            </a:r>
          </a:p>
          <a:p>
            <a:pPr marL="0" marR="0" lvl="0" indent="0" algn="ctr" defTabSz="914400" rtl="0" eaLnBrk="1" fontAlgn="base" latinLnBrk="0" hangingPunct="1">
              <a:lnSpc>
                <a:spcPct val="100000"/>
              </a:lnSpc>
              <a:spcBef>
                <a:spcPct val="0"/>
              </a:spcBef>
              <a:spcAft>
                <a:spcPct val="0"/>
              </a:spcAft>
              <a:buClrTx/>
              <a:buSzTx/>
              <a:tabLst/>
            </a:pPr>
            <a:endParaRPr kumimoji="0" lang="pl-PL"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1" i="0" u="sng" strike="noStrike" cap="none" normalizeH="0" baseline="0" dirty="0" smtClean="0">
                <a:ln>
                  <a:noFill/>
                </a:ln>
                <a:solidFill>
                  <a:schemeClr val="tx1"/>
                </a:solidFill>
                <a:effectLst/>
                <a:ea typeface="Calibri" pitchFamily="34" charset="0"/>
                <a:cs typeface="Times New Roman" pitchFamily="18" charset="0"/>
              </a:rPr>
              <a:t>Wniosek może przyjąć następujące statusy:</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W edycji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stan wniosku gdy znajduje się po stronie wnioskodawcy/ beneficjenta </a:t>
            </a:r>
            <a:br>
              <a:rPr kumimoji="0" lang="pl-PL" sz="1600" b="0" i="0" u="none" strike="noStrike" cap="none" normalizeH="0" baseline="0" dirty="0" smtClean="0">
                <a:ln>
                  <a:noFill/>
                </a:ln>
                <a:solidFill>
                  <a:schemeClr val="tx1"/>
                </a:solidFill>
                <a:effectLst/>
                <a:ea typeface="Calibri" pitchFamily="34" charset="0"/>
                <a:cs typeface="Times New Roman" pitchFamily="18" charset="0"/>
              </a:rPr>
            </a:br>
            <a:r>
              <a:rPr kumimoji="0" lang="pl-PL" sz="1600" b="0" i="0" u="none" strike="noStrike" cap="none" normalizeH="0" baseline="0" dirty="0" smtClean="0">
                <a:ln>
                  <a:noFill/>
                </a:ln>
                <a:solidFill>
                  <a:schemeClr val="tx1"/>
                </a:solidFill>
                <a:effectLst/>
                <a:ea typeface="Calibri" pitchFamily="34" charset="0"/>
                <a:cs typeface="Times New Roman" pitchFamily="18" charset="0"/>
              </a:rPr>
              <a:t>   i możliwa jest jego edycja i uzupełnianie danych;</a:t>
            </a:r>
          </a:p>
          <a:p>
            <a:pPr marL="0" marR="0" lvl="0" indent="0" algn="just" defTabSz="914400" rtl="0" eaLnBrk="0" fontAlgn="base" latinLnBrk="0" hangingPunct="0">
              <a:lnSpc>
                <a:spcPct val="100000"/>
              </a:lnSpc>
              <a:spcBef>
                <a:spcPct val="0"/>
              </a:spcBef>
              <a:spcAft>
                <a:spcPct val="0"/>
              </a:spcAft>
              <a:buClrTx/>
              <a:buSzTx/>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Wysłany do instytucji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stan wniosku gdy został wysłany do właściwej instytucji. </a:t>
            </a:r>
          </a:p>
          <a:p>
            <a:pPr marL="0" marR="0" lvl="0" indent="0" algn="just" defTabSz="914400" rtl="0" eaLnBrk="0" fontAlgn="base" latinLnBrk="0" hangingPunct="0">
              <a:lnSpc>
                <a:spcPct val="100000"/>
              </a:lnSpc>
              <a:spcBef>
                <a:spcPct val="0"/>
              </a:spcBef>
              <a:spcAft>
                <a:spcPct val="0"/>
              </a:spcAft>
              <a:buClrTx/>
              <a:buSzTx/>
              <a:tabLst/>
            </a:pPr>
            <a:endParaRPr kumimoji="0" lang="pl-PL" sz="1600" b="0" i="0"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tabLst/>
            </a:pPr>
            <a:r>
              <a:rPr kumimoji="0" lang="pl-PL" sz="1600" b="0" i="0" u="none" strike="noStrike" cap="none" normalizeH="0" baseline="0" dirty="0" smtClean="0">
                <a:ln>
                  <a:noFill/>
                </a:ln>
                <a:solidFill>
                  <a:schemeClr val="tx1"/>
                </a:solidFill>
                <a:effectLst/>
                <a:ea typeface="Calibri" pitchFamily="34" charset="0"/>
                <a:cs typeface="Times New Roman" pitchFamily="18" charset="0"/>
              </a:rPr>
              <a:t>Status oznacza, że wniosek jest już widoczny przez pracownika instytucji pośredniczącej;</a:t>
            </a:r>
          </a:p>
          <a:p>
            <a:pPr marL="0" marR="0" lvl="0" indent="0" algn="just" defTabSz="914400" rtl="0" eaLnBrk="0" fontAlgn="base" latinLnBrk="0" hangingPunct="0">
              <a:lnSpc>
                <a:spcPct val="100000"/>
              </a:lnSpc>
              <a:spcBef>
                <a:spcPct val="0"/>
              </a:spcBef>
              <a:spcAft>
                <a:spcPct val="0"/>
              </a:spcAft>
              <a:buClrTx/>
              <a:buSzTx/>
              <a:tabLst/>
            </a:pPr>
            <a:endParaRPr kumimoji="0" lang="pl-PL"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Zwrócony</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 stan wniosku, gdy został zwrócony przez pracownika instytucji </a:t>
            </a:r>
          </a:p>
          <a:p>
            <a:pPr marL="0" marR="0" lvl="0" indent="0" algn="just" defTabSz="914400" rtl="0" eaLnBrk="0" fontAlgn="base" latinLnBrk="0" hangingPunct="0">
              <a:lnSpc>
                <a:spcPct val="100000"/>
              </a:lnSpc>
              <a:spcBef>
                <a:spcPct val="0"/>
              </a:spcBef>
              <a:spcAft>
                <a:spcPct val="0"/>
              </a:spcAft>
              <a:buClrTx/>
              <a:buSzTx/>
              <a:tabLst/>
            </a:pPr>
            <a:r>
              <a:rPr lang="pl-PL" sz="1600" dirty="0" smtClean="0">
                <a:ea typeface="Calibri" pitchFamily="34" charset="0"/>
                <a:cs typeface="Times New Roman" pitchFamily="18" charset="0"/>
              </a:rPr>
              <a:t>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pośredniczącej do wnioskodawcy/ beneficjenta;</a:t>
            </a:r>
          </a:p>
          <a:p>
            <a:pPr marL="0" marR="0" lvl="0" indent="0" algn="just" defTabSz="914400" rtl="0" eaLnBrk="0" fontAlgn="base" latinLnBrk="0" hangingPunct="0">
              <a:lnSpc>
                <a:spcPct val="100000"/>
              </a:lnSpc>
              <a:spcBef>
                <a:spcPct val="0"/>
              </a:spcBef>
              <a:spcAft>
                <a:spcPct val="0"/>
              </a:spcAft>
              <a:buClrTx/>
              <a:buSzTx/>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W trakcie oceny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stan wniosku gdy znajduje się w trakcie oceny przez instytucję   </a:t>
            </a:r>
          </a:p>
          <a:p>
            <a:pPr marL="0" marR="0" lvl="0" indent="0" algn="just" defTabSz="914400" rtl="0" eaLnBrk="0" fontAlgn="base" latinLnBrk="0" hangingPunct="0">
              <a:lnSpc>
                <a:spcPct val="100000"/>
              </a:lnSpc>
              <a:spcBef>
                <a:spcPct val="0"/>
              </a:spcBef>
              <a:spcAft>
                <a:spcPct val="0"/>
              </a:spcAft>
              <a:buClrTx/>
              <a:buSzTx/>
              <a:tabLst/>
            </a:pPr>
            <a:r>
              <a:rPr lang="pl-PL" sz="1600" dirty="0" smtClean="0">
                <a:ea typeface="Calibri" pitchFamily="34" charset="0"/>
                <a:cs typeface="Times New Roman" pitchFamily="18" charset="0"/>
              </a:rPr>
              <a:t>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pośredniczącą, po dostarczeniu wersji papierowej wniosku;</a:t>
            </a:r>
          </a:p>
          <a:p>
            <a:pPr marL="0" marR="0" lvl="0" indent="0" algn="just" defTabSz="914400" rtl="0" eaLnBrk="0" fontAlgn="base" latinLnBrk="0" hangingPunct="0">
              <a:lnSpc>
                <a:spcPct val="100000"/>
              </a:lnSpc>
              <a:spcBef>
                <a:spcPct val="0"/>
              </a:spcBef>
              <a:spcAft>
                <a:spcPct val="0"/>
              </a:spcAft>
              <a:buClrTx/>
              <a:buSzTx/>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Odrzucony</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 stan wniosku gdy został odrzucony przez instytucję pośredniczącą;</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Zatwierdzony</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 stan wniosku gdy został on zatwierdzony, ale nie została jeszcze </a:t>
            </a:r>
          </a:p>
          <a:p>
            <a:pPr marL="0" marR="0" lvl="0" indent="0" algn="just" defTabSz="914400" rtl="0" eaLnBrk="0" fontAlgn="base" latinLnBrk="0" hangingPunct="0">
              <a:lnSpc>
                <a:spcPct val="100000"/>
              </a:lnSpc>
              <a:spcBef>
                <a:spcPct val="0"/>
              </a:spcBef>
              <a:spcAft>
                <a:spcPct val="0"/>
              </a:spcAft>
              <a:buClrTx/>
              <a:buSzTx/>
              <a:tabLst/>
            </a:pPr>
            <a:r>
              <a:rPr lang="pl-PL" sz="1600" dirty="0" smtClean="0">
                <a:ea typeface="Calibri" pitchFamily="34" charset="0"/>
                <a:cs typeface="Times New Roman" pitchFamily="18" charset="0"/>
              </a:rPr>
              <a:t>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podpisana umowa;</a:t>
            </a:r>
          </a:p>
          <a:p>
            <a:pPr marL="0" marR="0" lvl="0" indent="0" algn="just" defTabSz="914400" rtl="0" eaLnBrk="0" fontAlgn="base" latinLnBrk="0" hangingPunct="0">
              <a:lnSpc>
                <a:spcPct val="100000"/>
              </a:lnSpc>
              <a:spcBef>
                <a:spcPct val="0"/>
              </a:spcBef>
              <a:spcAft>
                <a:spcPct val="0"/>
              </a:spcAft>
              <a:buClrTx/>
              <a:buSzTx/>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Umowa podpisana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stan wniosku gdy została podpisana umowy;</a:t>
            </a:r>
          </a:p>
          <a:p>
            <a:pPr marL="0" marR="0" lvl="0" indent="0" algn="just" defTabSz="914400" rtl="0" eaLnBrk="0" fontAlgn="base" latinLnBrk="0" hangingPunct="0">
              <a:lnSpc>
                <a:spcPct val="100000"/>
              </a:lnSpc>
              <a:spcBef>
                <a:spcPct val="0"/>
              </a:spcBef>
              <a:spcAft>
                <a:spcPct val="0"/>
              </a:spcAft>
              <a:buClrTx/>
              <a:buSzTx/>
              <a:tabLst/>
            </a:pPr>
            <a:endParaRPr kumimoji="0" lang="pl-PL" sz="9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pl-PL" sz="1600" b="1" i="0" u="none" strike="noStrike" cap="none" normalizeH="0" baseline="0" dirty="0" smtClean="0">
                <a:ln>
                  <a:noFill/>
                </a:ln>
                <a:solidFill>
                  <a:schemeClr val="tx1"/>
                </a:solidFill>
                <a:effectLst/>
                <a:ea typeface="Calibri" pitchFamily="34" charset="0"/>
                <a:cs typeface="Times New Roman" pitchFamily="18" charset="0"/>
              </a:rPr>
              <a:t>W trakcie procedury odwoławczej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 stan wniosku gdy wnioskodawca/ beneficjent </a:t>
            </a:r>
          </a:p>
          <a:p>
            <a:pPr marL="0" marR="0" lvl="0" indent="0" algn="just" defTabSz="914400" rtl="0" eaLnBrk="0" fontAlgn="base" latinLnBrk="0" hangingPunct="0">
              <a:lnSpc>
                <a:spcPct val="100000"/>
              </a:lnSpc>
              <a:spcBef>
                <a:spcPct val="0"/>
              </a:spcBef>
              <a:spcAft>
                <a:spcPct val="0"/>
              </a:spcAft>
              <a:buClrTx/>
              <a:buSzTx/>
              <a:tabLst/>
            </a:pPr>
            <a:r>
              <a:rPr lang="pl-PL" sz="1600" dirty="0" smtClean="0">
                <a:ea typeface="Calibri" pitchFamily="34" charset="0"/>
                <a:cs typeface="Times New Roman" pitchFamily="18" charset="0"/>
              </a:rPr>
              <a:t>  </a:t>
            </a:r>
            <a:r>
              <a:rPr kumimoji="0" lang="pl-PL" sz="1600" b="0" i="0" u="none" strike="noStrike" cap="none" normalizeH="0" baseline="0" dirty="0" smtClean="0">
                <a:ln>
                  <a:noFill/>
                </a:ln>
                <a:solidFill>
                  <a:schemeClr val="tx1"/>
                </a:solidFill>
                <a:effectLst/>
                <a:ea typeface="Calibri" pitchFamily="34" charset="0"/>
                <a:cs typeface="Times New Roman" pitchFamily="18" charset="0"/>
              </a:rPr>
              <a:t>odwołał się od decyzji instytucji w sprawie oceny projektu.</a:t>
            </a:r>
            <a:endParaRPr kumimoji="0" lang="pl-PL" sz="1600"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18106528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rostokąt 7"/>
          <p:cNvSpPr/>
          <p:nvPr/>
        </p:nvSpPr>
        <p:spPr>
          <a:xfrm>
            <a:off x="611560" y="1556792"/>
            <a:ext cx="7776864" cy="646331"/>
          </a:xfrm>
          <a:prstGeom prst="rect">
            <a:avLst/>
          </a:prstGeom>
        </p:spPr>
        <p:txBody>
          <a:bodyPr wrap="square">
            <a:spAutoFit/>
          </a:bodyPr>
          <a:lstStyle/>
          <a:p>
            <a:r>
              <a:rPr lang="pl-PL" dirty="0" smtClean="0"/>
              <a:t>Informacja o zmianach statusów wersji jest każdorazowo wysyłana na adres mailowy podany podczas rejestracji konta.</a:t>
            </a:r>
            <a:endParaRPr lang="pl-PL" dirty="0"/>
          </a:p>
        </p:txBody>
      </p:sp>
      <p:graphicFrame>
        <p:nvGraphicFramePr>
          <p:cNvPr id="10" name="Tabela 9"/>
          <p:cNvGraphicFramePr>
            <a:graphicFrameLocks noGrp="1"/>
          </p:cNvGraphicFramePr>
          <p:nvPr/>
        </p:nvGraphicFramePr>
        <p:xfrm>
          <a:off x="467544" y="2420888"/>
          <a:ext cx="7920880" cy="2641092"/>
        </p:xfrm>
        <a:graphic>
          <a:graphicData uri="http://schemas.openxmlformats.org/drawingml/2006/table">
            <a:tbl>
              <a:tblPr/>
              <a:tblGrid>
                <a:gridCol w="7920880"/>
              </a:tblGrid>
              <a:tr h="2166726">
                <a:tc>
                  <a:txBody>
                    <a:bodyPr/>
                    <a:lstStyle/>
                    <a:p>
                      <a:pPr algn="ctr">
                        <a:lnSpc>
                          <a:spcPct val="115000"/>
                        </a:lnSpc>
                        <a:spcAft>
                          <a:spcPts val="600"/>
                        </a:spcAft>
                      </a:pPr>
                      <a:r>
                        <a:rPr lang="pl-PL" sz="1600" b="1" dirty="0">
                          <a:latin typeface="+mn-lt"/>
                          <a:ea typeface="Calibri"/>
                          <a:cs typeface="Times New Roman"/>
                        </a:rPr>
                        <a:t>Uwaga!</a:t>
                      </a:r>
                    </a:p>
                    <a:p>
                      <a:pPr marL="263525" indent="-263525" algn="just">
                        <a:lnSpc>
                          <a:spcPct val="115000"/>
                        </a:lnSpc>
                        <a:spcAft>
                          <a:spcPts val="600"/>
                        </a:spcAft>
                      </a:pPr>
                      <a:r>
                        <a:rPr lang="pl-PL" sz="1600" dirty="0">
                          <a:latin typeface="+mn-lt"/>
                          <a:ea typeface="Calibri"/>
                          <a:cs typeface="Times New Roman"/>
                        </a:rPr>
                        <a:t>1</a:t>
                      </a:r>
                      <a:r>
                        <a:rPr lang="pl-PL" sz="1800" dirty="0">
                          <a:latin typeface="+mn-lt"/>
                          <a:ea typeface="Calibri"/>
                          <a:cs typeface="Times New Roman"/>
                        </a:rPr>
                        <a:t>. Wniosek, który został przesłany do instytucji pośredniczącej i otrzymał status „Wysłany do instytucji” nie może zostać wycofany przez </a:t>
                      </a:r>
                      <a:r>
                        <a:rPr lang="pl-PL" sz="1800" dirty="0" smtClean="0">
                          <a:latin typeface="+mn-lt"/>
                          <a:ea typeface="Calibri"/>
                          <a:cs typeface="Times New Roman"/>
                        </a:rPr>
                        <a:t>wnioskodawcę. Możliwe </a:t>
                      </a:r>
                      <a:r>
                        <a:rPr lang="pl-PL" sz="1800" dirty="0">
                          <a:latin typeface="+mn-lt"/>
                          <a:ea typeface="Calibri"/>
                          <a:cs typeface="Times New Roman"/>
                        </a:rPr>
                        <a:t>jest wystąpienie wnioskodawcy/ beneficjenta do właściwej </a:t>
                      </a:r>
                      <a:r>
                        <a:rPr lang="pl-PL" sz="1800" dirty="0" smtClean="0">
                          <a:latin typeface="+mn-lt"/>
                          <a:ea typeface="Calibri"/>
                          <a:cs typeface="Times New Roman"/>
                        </a:rPr>
                        <a:t>instytucji o </a:t>
                      </a:r>
                      <a:r>
                        <a:rPr lang="pl-PL" sz="1800" dirty="0">
                          <a:latin typeface="+mn-lt"/>
                          <a:ea typeface="Calibri"/>
                          <a:cs typeface="Times New Roman"/>
                        </a:rPr>
                        <a:t>zwrot wniosku.</a:t>
                      </a:r>
                    </a:p>
                    <a:p>
                      <a:pPr marL="263525" indent="-263525" algn="just">
                        <a:lnSpc>
                          <a:spcPct val="115000"/>
                        </a:lnSpc>
                        <a:spcAft>
                          <a:spcPts val="600"/>
                        </a:spcAft>
                      </a:pPr>
                      <a:r>
                        <a:rPr lang="pl-PL" sz="1800" dirty="0">
                          <a:latin typeface="+mn-lt"/>
                          <a:ea typeface="Calibri"/>
                          <a:cs typeface="Times New Roman"/>
                        </a:rPr>
                        <a:t>2. Nie jest możliwe wysłanie do instytucji pośredniczącej kolejnej wersji wniosku </a:t>
                      </a:r>
                      <a:r>
                        <a:rPr lang="pl-PL" sz="1800" dirty="0" smtClean="0">
                          <a:latin typeface="+mn-lt"/>
                          <a:ea typeface="Calibri"/>
                          <a:cs typeface="Times New Roman"/>
                        </a:rPr>
                        <a:t/>
                      </a:r>
                      <a:br>
                        <a:rPr lang="pl-PL" sz="1800" dirty="0" smtClean="0">
                          <a:latin typeface="+mn-lt"/>
                          <a:ea typeface="Calibri"/>
                          <a:cs typeface="Times New Roman"/>
                        </a:rPr>
                      </a:br>
                      <a:r>
                        <a:rPr lang="pl-PL" sz="1800" dirty="0" smtClean="0">
                          <a:latin typeface="+mn-lt"/>
                          <a:ea typeface="Calibri"/>
                          <a:cs typeface="Times New Roman"/>
                        </a:rPr>
                        <a:t>o </a:t>
                      </a:r>
                      <a:r>
                        <a:rPr lang="pl-PL" sz="1800" dirty="0">
                          <a:latin typeface="+mn-lt"/>
                          <a:ea typeface="Calibri"/>
                          <a:cs typeface="Times New Roman"/>
                        </a:rPr>
                        <a:t>dofinansowanie jeżeli poprzednia wersja nie została </a:t>
                      </a:r>
                      <a:r>
                        <a:rPr lang="pl-PL" sz="1800" dirty="0" smtClean="0">
                          <a:latin typeface="+mn-lt"/>
                          <a:ea typeface="Calibri"/>
                          <a:cs typeface="Times New Roman"/>
                        </a:rPr>
                        <a:t>zwrócona do </a:t>
                      </a:r>
                      <a:r>
                        <a:rPr lang="pl-PL" sz="1800" dirty="0">
                          <a:latin typeface="+mn-lt"/>
                          <a:ea typeface="Calibri"/>
                          <a:cs typeface="Times New Roman"/>
                        </a:rPr>
                        <a:t>wnioskodawcy/ beneficjenta.</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3820252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Rectangle 1"/>
          <p:cNvSpPr>
            <a:spLocks noChangeArrowheads="1"/>
          </p:cNvSpPr>
          <p:nvPr/>
        </p:nvSpPr>
        <p:spPr bwMode="auto">
          <a:xfrm>
            <a:off x="251520" y="749315"/>
            <a:ext cx="8388424" cy="21544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endParaRPr kumimoji="0" lang="pl-PL" b="1" i="0" u="none" strike="noStrike" cap="none" normalizeH="0" baseline="0" dirty="0" smtClean="0">
              <a:ln>
                <a:noFill/>
              </a:ln>
              <a:solidFill>
                <a:schemeClr val="tx1"/>
              </a:solidFill>
              <a:effectLst/>
              <a:ea typeface="Calibri" pitchFamily="34"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r>
              <a:rPr kumimoji="0" lang="pl-PL" b="1" i="0" u="none" strike="noStrike" cap="none" normalizeH="0" baseline="0" dirty="0" smtClean="0">
                <a:ln>
                  <a:noFill/>
                </a:ln>
                <a:solidFill>
                  <a:schemeClr val="tx1"/>
                </a:solidFill>
                <a:effectLst/>
                <a:ea typeface="Calibri" pitchFamily="34" charset="0"/>
                <a:cs typeface="Times New Roman" pitchFamily="18" charset="0"/>
              </a:rPr>
              <a:t>5. Korespondencja</a:t>
            </a:r>
          </a:p>
          <a:p>
            <a:pPr marL="0" marR="0" lvl="0" indent="0" algn="ctr" defTabSz="914400" rtl="0" eaLnBrk="1" fontAlgn="base" latinLnBrk="0" hangingPunct="1">
              <a:lnSpc>
                <a:spcPct val="100000"/>
              </a:lnSpc>
              <a:spcBef>
                <a:spcPct val="0"/>
              </a:spcBef>
              <a:spcAft>
                <a:spcPct val="0"/>
              </a:spcAft>
              <a:buClrTx/>
              <a:buSzTx/>
              <a:tabLst/>
            </a:pPr>
            <a:endParaRPr kumimoji="0" lang="pl-PL"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chemeClr val="tx1"/>
                </a:solidFill>
                <a:effectLst/>
                <a:ea typeface="Calibri" pitchFamily="34" charset="0"/>
                <a:cs typeface="Times New Roman" pitchFamily="18" charset="0"/>
              </a:rPr>
              <a:t>W systemie dostępny jest moduł obustronnej korespondencji między wnioskodawcą/ beneficjentem a instytucją pośredniczącą. Moduł pozwala na tworzenie i przesyłanie elektronicznych wiadomości oraz załączanie plików. Jego stosowanie nie jest obligatoryjne, ale może ułatwić komunikację w trakcie realizacji projektu. </a:t>
            </a:r>
            <a:endParaRPr kumimoji="0" lang="pl-PL"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chemeClr val="tx1"/>
                </a:solidFill>
                <a:effectLst/>
                <a:ea typeface="Calibri" pitchFamily="34" charset="0"/>
                <a:cs typeface="Times New Roman" pitchFamily="18" charset="0"/>
              </a:rPr>
              <a:t>Moduł dostępny jest w kaflu Projekty pod przyciskiem Korespondencja:</a:t>
            </a:r>
            <a:endParaRPr kumimoji="0" lang="pl-PL" sz="1600" b="0" i="0" u="none" strike="noStrike" cap="none" normalizeH="0" baseline="0" dirty="0" smtClean="0">
              <a:ln>
                <a:noFill/>
              </a:ln>
              <a:solidFill>
                <a:schemeClr val="tx1"/>
              </a:solidFill>
              <a:effectLst/>
            </a:endParaRPr>
          </a:p>
        </p:txBody>
      </p:sp>
      <p:pic>
        <p:nvPicPr>
          <p:cNvPr id="10" name="Obraz 9"/>
          <p:cNvPicPr/>
          <p:nvPr/>
        </p:nvPicPr>
        <p:blipFill>
          <a:blip r:embed="rId5" cstate="print">
            <a:lum contrast="11000"/>
            <a:extLst>
              <a:ext uri="{28A0092B-C50C-407E-A947-70E740481C1C}">
                <a14:useLocalDpi xmlns:a14="http://schemas.microsoft.com/office/drawing/2010/main" val="0"/>
              </a:ext>
            </a:extLst>
          </a:blip>
          <a:srcRect/>
          <a:stretch>
            <a:fillRect/>
          </a:stretch>
        </p:blipFill>
        <p:spPr bwMode="auto">
          <a:xfrm>
            <a:off x="539552" y="2996952"/>
            <a:ext cx="7560840" cy="3024336"/>
          </a:xfrm>
          <a:prstGeom prst="rect">
            <a:avLst/>
          </a:prstGeom>
          <a:noFill/>
          <a:ln>
            <a:noFill/>
          </a:ln>
        </p:spPr>
      </p:pic>
    </p:spTree>
    <p:extLst>
      <p:ext uri="{BB962C8B-B14F-4D97-AF65-F5344CB8AC3E}">
        <p14:creationId xmlns:p14="http://schemas.microsoft.com/office/powerpoint/2010/main" val="3559657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pic>
        <p:nvPicPr>
          <p:cNvPr id="8" name="Picture 2"/>
          <p:cNvPicPr>
            <a:picLocks noChangeAspect="1" noChangeArrowheads="1"/>
          </p:cNvPicPr>
          <p:nvPr/>
        </p:nvPicPr>
        <p:blipFill>
          <a:blip r:embed="rId5" cstate="print"/>
          <a:srcRect/>
          <a:stretch>
            <a:fillRect/>
          </a:stretch>
        </p:blipFill>
        <p:spPr bwMode="auto">
          <a:xfrm>
            <a:off x="179512" y="2708920"/>
            <a:ext cx="1866900" cy="1771650"/>
          </a:xfrm>
          <a:prstGeom prst="rect">
            <a:avLst/>
          </a:prstGeom>
          <a:noFill/>
          <a:ln w="9525">
            <a:noFill/>
            <a:miter lim="800000"/>
            <a:headEnd/>
            <a:tailEnd/>
          </a:ln>
          <a:effectLst/>
        </p:spPr>
      </p:pic>
      <p:pic>
        <p:nvPicPr>
          <p:cNvPr id="10" name="Picture 3"/>
          <p:cNvPicPr>
            <a:picLocks noChangeAspect="1" noChangeArrowheads="1"/>
          </p:cNvPicPr>
          <p:nvPr/>
        </p:nvPicPr>
        <p:blipFill>
          <a:blip r:embed="rId6" cstate="print"/>
          <a:srcRect/>
          <a:stretch>
            <a:fillRect/>
          </a:stretch>
        </p:blipFill>
        <p:spPr bwMode="auto">
          <a:xfrm>
            <a:off x="6876256" y="2852936"/>
            <a:ext cx="1781175" cy="1790700"/>
          </a:xfrm>
          <a:prstGeom prst="rect">
            <a:avLst/>
          </a:prstGeom>
          <a:noFill/>
          <a:ln w="9525">
            <a:noFill/>
            <a:miter lim="800000"/>
            <a:headEnd/>
            <a:tailEnd/>
          </a:ln>
          <a:effectLst/>
        </p:spPr>
      </p:pic>
      <p:sp>
        <p:nvSpPr>
          <p:cNvPr id="16" name="pole tekstowe 15"/>
          <p:cNvSpPr txBox="1"/>
          <p:nvPr/>
        </p:nvSpPr>
        <p:spPr>
          <a:xfrm>
            <a:off x="251520" y="2132856"/>
            <a:ext cx="8568952" cy="2031325"/>
          </a:xfrm>
          <a:prstGeom prst="rect">
            <a:avLst/>
          </a:prstGeom>
          <a:noFill/>
        </p:spPr>
        <p:txBody>
          <a:bodyPr wrap="square" rtlCol="0">
            <a:spAutoFit/>
          </a:bodyPr>
          <a:lstStyle/>
          <a:p>
            <a:pPr algn="ctr"/>
            <a:r>
              <a:rPr lang="pl-PL" b="1" dirty="0" smtClean="0">
                <a:solidFill>
                  <a:srgbClr val="C00000"/>
                </a:solidFill>
              </a:rPr>
              <a:t>Życzę sukcesów w aplikowaniu o środki z EFS</a:t>
            </a:r>
            <a:br>
              <a:rPr lang="pl-PL" b="1" dirty="0" smtClean="0">
                <a:solidFill>
                  <a:srgbClr val="C00000"/>
                </a:solidFill>
              </a:rPr>
            </a:br>
            <a:r>
              <a:rPr lang="pl-PL" b="1" dirty="0" smtClean="0">
                <a:solidFill>
                  <a:srgbClr val="C00000"/>
                </a:solidFill>
              </a:rPr>
              <a:t> w nowej perspektywie 2014 -2020 </a:t>
            </a:r>
          </a:p>
          <a:p>
            <a:pPr algn="ctr"/>
            <a:r>
              <a:rPr lang="pl-PL" b="1" dirty="0" smtClean="0">
                <a:solidFill>
                  <a:srgbClr val="C00000"/>
                </a:solidFill>
              </a:rPr>
              <a:t>i dziękuję za uwagę</a:t>
            </a:r>
          </a:p>
          <a:p>
            <a:pPr algn="ctr"/>
            <a:endParaRPr lang="pl-PL" b="1" dirty="0" smtClean="0">
              <a:solidFill>
                <a:srgbClr val="C00000"/>
              </a:solidFill>
            </a:endParaRPr>
          </a:p>
          <a:p>
            <a:pPr algn="ctr"/>
            <a:endParaRPr lang="pl-PL" b="1" dirty="0" smtClean="0">
              <a:solidFill>
                <a:srgbClr val="C00000"/>
              </a:solidFill>
            </a:endParaRPr>
          </a:p>
          <a:p>
            <a:pPr algn="ctr"/>
            <a:r>
              <a:rPr lang="pl-PL" b="1" dirty="0" smtClean="0">
                <a:solidFill>
                  <a:srgbClr val="C00000"/>
                </a:solidFill>
              </a:rPr>
              <a:t>Ewa Grzebieniak</a:t>
            </a:r>
          </a:p>
          <a:p>
            <a:pPr algn="ctr"/>
            <a:r>
              <a:rPr lang="pl-PL" b="1" dirty="0" smtClean="0">
                <a:solidFill>
                  <a:srgbClr val="C00000"/>
                </a:solidFill>
              </a:rPr>
              <a:t>Wicedyrektor ds. Wdrażania EFS</a:t>
            </a:r>
            <a:endParaRPr lang="pl-PL" b="1" dirty="0">
              <a:solidFill>
                <a:srgbClr val="C00000"/>
              </a:solidFill>
            </a:endParaRPr>
          </a:p>
        </p:txBody>
      </p:sp>
    </p:spTree>
    <p:extLst>
      <p:ext uri="{BB962C8B-B14F-4D97-AF65-F5344CB8AC3E}">
        <p14:creationId xmlns:p14="http://schemas.microsoft.com/office/powerpoint/2010/main" val="29236392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13" name="Rectangle 1"/>
          <p:cNvSpPr>
            <a:spLocks noChangeArrowheads="1"/>
          </p:cNvSpPr>
          <p:nvPr/>
        </p:nvSpPr>
        <p:spPr bwMode="auto">
          <a:xfrm>
            <a:off x="1259632" y="2870761"/>
            <a:ext cx="6624736" cy="70788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pl-PL" sz="2000" b="1" i="1" dirty="0" smtClean="0">
                <a:solidFill>
                  <a:schemeClr val="tx1"/>
                </a:solidFill>
                <a:latin typeface="Century Schoolbook" pitchFamily="18" charset="0"/>
              </a:rPr>
              <a:t>Najważniejsze różnice w obsłudze GWA </a:t>
            </a:r>
            <a:br>
              <a:rPr lang="pl-PL" sz="2000" b="1" i="1" dirty="0" smtClean="0">
                <a:solidFill>
                  <a:schemeClr val="tx1"/>
                </a:solidFill>
                <a:latin typeface="Century Schoolbook" pitchFamily="18" charset="0"/>
              </a:rPr>
            </a:br>
            <a:r>
              <a:rPr lang="pl-PL" sz="2000" b="1" i="1" dirty="0" smtClean="0">
                <a:solidFill>
                  <a:schemeClr val="tx1"/>
                </a:solidFill>
                <a:latin typeface="Century Schoolbook" pitchFamily="18" charset="0"/>
              </a:rPr>
              <a:t>dla PO KL 2007-2013, a SOWA 2014-2020</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graphicFrame>
        <p:nvGraphicFramePr>
          <p:cNvPr id="11" name="Tabela 10"/>
          <p:cNvGraphicFramePr>
            <a:graphicFrameLocks noGrp="1"/>
          </p:cNvGraphicFramePr>
          <p:nvPr>
            <p:extLst>
              <p:ext uri="{D42A27DB-BD31-4B8C-83A1-F6EECF244321}">
                <p14:modId xmlns:p14="http://schemas.microsoft.com/office/powerpoint/2010/main" val="2771695209"/>
              </p:ext>
            </p:extLst>
          </p:nvPr>
        </p:nvGraphicFramePr>
        <p:xfrm>
          <a:off x="163597" y="1041049"/>
          <a:ext cx="8352928" cy="5112568"/>
        </p:xfrm>
        <a:graphic>
          <a:graphicData uri="http://schemas.openxmlformats.org/drawingml/2006/table">
            <a:tbl>
              <a:tblPr firstRow="1" firstCol="1" bandRow="1">
                <a:tableStyleId>{5C22544A-7EE6-4342-B048-85BDC9FD1C3A}</a:tableStyleId>
              </a:tblPr>
              <a:tblGrid>
                <a:gridCol w="734748"/>
                <a:gridCol w="3697124"/>
                <a:gridCol w="3921056"/>
              </a:tblGrid>
              <a:tr h="559662">
                <a:tc>
                  <a:txBody>
                    <a:bodyPr/>
                    <a:lstStyle/>
                    <a:p>
                      <a:pPr algn="ctr">
                        <a:lnSpc>
                          <a:spcPct val="115000"/>
                        </a:lnSpc>
                        <a:spcAft>
                          <a:spcPts val="0"/>
                        </a:spcAft>
                      </a:pPr>
                      <a:r>
                        <a:rPr lang="pl-PL" sz="1100" dirty="0">
                          <a:effectLst/>
                        </a:rPr>
                        <a:t>Lp.</a:t>
                      </a:r>
                      <a:endParaRPr lang="pl-PL" sz="1100" dirty="0">
                        <a:effectLst/>
                        <a:latin typeface="Calibri"/>
                        <a:ea typeface="Calibri"/>
                        <a:cs typeface="Times New Roman"/>
                      </a:endParaRPr>
                    </a:p>
                  </a:txBody>
                  <a:tcPr marL="56586" marR="56586" marT="0" marB="0">
                    <a:solidFill>
                      <a:schemeClr val="accent2"/>
                    </a:solidFill>
                  </a:tcPr>
                </a:tc>
                <a:tc>
                  <a:txBody>
                    <a:bodyPr/>
                    <a:lstStyle/>
                    <a:p>
                      <a:pPr algn="ctr">
                        <a:lnSpc>
                          <a:spcPct val="115000"/>
                        </a:lnSpc>
                        <a:spcAft>
                          <a:spcPts val="0"/>
                        </a:spcAft>
                      </a:pPr>
                      <a:r>
                        <a:rPr lang="pl-PL" sz="1400" dirty="0">
                          <a:effectLst/>
                        </a:rPr>
                        <a:t>Generator Wniosków Aplikacyjnych </a:t>
                      </a:r>
                      <a:r>
                        <a:rPr lang="pl-PL" sz="1400" dirty="0" smtClean="0">
                          <a:effectLst/>
                        </a:rPr>
                        <a:t/>
                      </a:r>
                      <a:br>
                        <a:rPr lang="pl-PL" sz="1400" dirty="0" smtClean="0">
                          <a:effectLst/>
                        </a:rPr>
                      </a:br>
                      <a:r>
                        <a:rPr lang="pl-PL" sz="1400" dirty="0" smtClean="0">
                          <a:effectLst/>
                        </a:rPr>
                        <a:t>w </a:t>
                      </a:r>
                      <a:r>
                        <a:rPr lang="pl-PL" sz="1400" dirty="0">
                          <a:effectLst/>
                        </a:rPr>
                        <a:t>ramach </a:t>
                      </a:r>
                      <a:r>
                        <a:rPr lang="pl-PL" sz="1400" dirty="0" smtClean="0">
                          <a:effectLst/>
                        </a:rPr>
                        <a:t>PO </a:t>
                      </a:r>
                      <a:r>
                        <a:rPr lang="pl-PL" sz="1400" dirty="0">
                          <a:effectLst/>
                        </a:rPr>
                        <a:t>KL (GWA)</a:t>
                      </a:r>
                      <a:endParaRPr lang="pl-PL" sz="1400" dirty="0">
                        <a:effectLst/>
                        <a:latin typeface="Calibri"/>
                        <a:ea typeface="Calibri"/>
                        <a:cs typeface="Times New Roman"/>
                      </a:endParaRPr>
                    </a:p>
                  </a:txBody>
                  <a:tcPr marL="56586" marR="56586" marT="0" marB="0">
                    <a:solidFill>
                      <a:schemeClr val="accent2"/>
                    </a:solidFill>
                  </a:tcPr>
                </a:tc>
                <a:tc>
                  <a:txBody>
                    <a:bodyPr/>
                    <a:lstStyle/>
                    <a:p>
                      <a:pPr algn="ctr">
                        <a:lnSpc>
                          <a:spcPct val="115000"/>
                        </a:lnSpc>
                        <a:spcAft>
                          <a:spcPts val="0"/>
                        </a:spcAft>
                      </a:pPr>
                      <a:r>
                        <a:rPr lang="pl-PL" sz="1400" dirty="0">
                          <a:effectLst/>
                        </a:rPr>
                        <a:t>System Obsługi Wniosków Aplikacyjnych </a:t>
                      </a:r>
                      <a:r>
                        <a:rPr lang="pl-PL" sz="1400" dirty="0" smtClean="0">
                          <a:effectLst/>
                        </a:rPr>
                        <a:t/>
                      </a:r>
                      <a:br>
                        <a:rPr lang="pl-PL" sz="1400" dirty="0" smtClean="0">
                          <a:effectLst/>
                        </a:rPr>
                      </a:br>
                      <a:r>
                        <a:rPr lang="pl-PL" sz="1400" dirty="0" smtClean="0">
                          <a:effectLst/>
                        </a:rPr>
                        <a:t>w </a:t>
                      </a:r>
                      <a:r>
                        <a:rPr lang="pl-PL" sz="1400" dirty="0">
                          <a:effectLst/>
                        </a:rPr>
                        <a:t>ramach </a:t>
                      </a:r>
                      <a:r>
                        <a:rPr lang="pl-PL" sz="1400" dirty="0" smtClean="0">
                          <a:effectLst/>
                        </a:rPr>
                        <a:t>PO </a:t>
                      </a:r>
                      <a:r>
                        <a:rPr lang="pl-PL" sz="1400" dirty="0">
                          <a:effectLst/>
                        </a:rPr>
                        <a:t>WER (SOWA)</a:t>
                      </a:r>
                      <a:endParaRPr lang="pl-PL" sz="1400" dirty="0">
                        <a:effectLst/>
                        <a:latin typeface="Calibri"/>
                        <a:ea typeface="Calibri"/>
                        <a:cs typeface="Times New Roman"/>
                      </a:endParaRPr>
                    </a:p>
                  </a:txBody>
                  <a:tcPr marL="56586" marR="56586" marT="0" marB="0">
                    <a:solidFill>
                      <a:schemeClr val="accent2"/>
                    </a:solidFill>
                  </a:tcPr>
                </a:tc>
              </a:tr>
              <a:tr h="2680698">
                <a:tc>
                  <a:txBody>
                    <a:bodyPr/>
                    <a:lstStyle/>
                    <a:p>
                      <a:pPr marL="0" algn="ctr" rtl="0" eaLnBrk="1" latinLnBrk="0" hangingPunct="1">
                        <a:lnSpc>
                          <a:spcPct val="115000"/>
                        </a:lnSpc>
                        <a:spcAft>
                          <a:spcPts val="0"/>
                        </a:spcAft>
                      </a:pPr>
                      <a:r>
                        <a:rPr kumimoji="0" lang="pl-PL" sz="1200" b="1" kern="1200" dirty="0">
                          <a:solidFill>
                            <a:schemeClr val="lt1"/>
                          </a:solidFill>
                          <a:effectLst/>
                          <a:latin typeface="+mn-lt"/>
                          <a:ea typeface="+mn-ea"/>
                          <a:cs typeface="+mn-cs"/>
                        </a:rPr>
                        <a:t>1</a:t>
                      </a:r>
                    </a:p>
                  </a:txBody>
                  <a:tcPr marL="56586" marR="56586" marT="0" marB="0">
                    <a:solidFill>
                      <a:schemeClr val="accent2"/>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Generator wniosków służył wyłącznie do tworzenia i edycji wniosków.</a:t>
                      </a:r>
                    </a:p>
                  </a:txBody>
                  <a:tcPr marL="56586" marR="56586" marT="0" marB="0">
                    <a:solidFill>
                      <a:schemeClr val="accent2">
                        <a:lumMod val="40000"/>
                        <a:lumOff val="60000"/>
                      </a:schemeClr>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System SOWA:</a:t>
                      </a:r>
                    </a:p>
                    <a:p>
                      <a:pPr marL="457200" lvl="1" indent="-342900" algn="l" rtl="0" eaLnBrk="1" latinLnBrk="0" hangingPunct="1">
                        <a:lnSpc>
                          <a:spcPct val="115000"/>
                        </a:lnSpc>
                        <a:spcAft>
                          <a:spcPts val="0"/>
                        </a:spcAft>
                        <a:buFont typeface="Symbol"/>
                        <a:buChar char=""/>
                      </a:pPr>
                      <a:r>
                        <a:rPr kumimoji="0" lang="pl-PL" sz="1200" kern="1200" dirty="0">
                          <a:solidFill>
                            <a:schemeClr val="dk1"/>
                          </a:solidFill>
                          <a:effectLst/>
                          <a:latin typeface="+mn-lt"/>
                          <a:ea typeface="+mn-ea"/>
                          <a:cs typeface="+mn-cs"/>
                        </a:rPr>
                        <a:t>zawiera informację o ogłoszonych naborach,</a:t>
                      </a:r>
                    </a:p>
                    <a:p>
                      <a:pPr marL="457200" lvl="1" indent="-342900" algn="l" rtl="0" eaLnBrk="1" latinLnBrk="0" hangingPunct="1">
                        <a:lnSpc>
                          <a:spcPct val="115000"/>
                        </a:lnSpc>
                        <a:spcAft>
                          <a:spcPts val="0"/>
                        </a:spcAft>
                        <a:buFont typeface="Symbol"/>
                        <a:buChar char=""/>
                      </a:pPr>
                      <a:r>
                        <a:rPr kumimoji="0" lang="pl-PL" sz="1200" kern="1200" dirty="0">
                          <a:solidFill>
                            <a:schemeClr val="dk1"/>
                          </a:solidFill>
                          <a:effectLst/>
                          <a:latin typeface="+mn-lt"/>
                          <a:ea typeface="+mn-ea"/>
                          <a:cs typeface="+mn-cs"/>
                        </a:rPr>
                        <a:t>pozwala zarejestrować Beneficjenta w bazie danych,</a:t>
                      </a:r>
                    </a:p>
                    <a:p>
                      <a:pPr marL="457200" lvl="1" indent="-342900" algn="l" rtl="0" eaLnBrk="1" latinLnBrk="0" hangingPunct="1">
                        <a:lnSpc>
                          <a:spcPct val="115000"/>
                        </a:lnSpc>
                        <a:spcAft>
                          <a:spcPts val="0"/>
                        </a:spcAft>
                        <a:buFont typeface="Symbol"/>
                        <a:buChar char=""/>
                      </a:pPr>
                      <a:r>
                        <a:rPr kumimoji="0" lang="pl-PL" sz="1200" kern="1200" dirty="0">
                          <a:solidFill>
                            <a:schemeClr val="dk1"/>
                          </a:solidFill>
                          <a:effectLst/>
                          <a:latin typeface="+mn-lt"/>
                          <a:ea typeface="+mn-ea"/>
                          <a:cs typeface="+mn-cs"/>
                        </a:rPr>
                        <a:t>służy do stworzenia i edycji wniosku </a:t>
                      </a:r>
                      <a:r>
                        <a:rPr kumimoji="0" lang="pl-PL" sz="1200" kern="1200" dirty="0" smtClean="0">
                          <a:solidFill>
                            <a:schemeClr val="dk1"/>
                          </a:solidFill>
                          <a:effectLst/>
                          <a:latin typeface="+mn-lt"/>
                          <a:ea typeface="+mn-ea"/>
                          <a:cs typeface="+mn-cs"/>
                        </a:rPr>
                        <a:t/>
                      </a:r>
                      <a:br>
                        <a:rPr kumimoji="0" lang="pl-PL" sz="1200" kern="1200" dirty="0" smtClean="0">
                          <a:solidFill>
                            <a:schemeClr val="dk1"/>
                          </a:solidFill>
                          <a:effectLst/>
                          <a:latin typeface="+mn-lt"/>
                          <a:ea typeface="+mn-ea"/>
                          <a:cs typeface="+mn-cs"/>
                        </a:rPr>
                      </a:br>
                      <a:r>
                        <a:rPr kumimoji="0" lang="pl-PL" sz="1200" kern="1200" dirty="0" smtClean="0">
                          <a:solidFill>
                            <a:schemeClr val="dk1"/>
                          </a:solidFill>
                          <a:effectLst/>
                          <a:latin typeface="+mn-lt"/>
                          <a:ea typeface="+mn-ea"/>
                          <a:cs typeface="+mn-cs"/>
                        </a:rPr>
                        <a:t>o </a:t>
                      </a:r>
                      <a:r>
                        <a:rPr kumimoji="0" lang="pl-PL" sz="1200" kern="1200" dirty="0">
                          <a:solidFill>
                            <a:schemeClr val="dk1"/>
                          </a:solidFill>
                          <a:effectLst/>
                          <a:latin typeface="+mn-lt"/>
                          <a:ea typeface="+mn-ea"/>
                          <a:cs typeface="+mn-cs"/>
                        </a:rPr>
                        <a:t>dofinansowanie,</a:t>
                      </a:r>
                    </a:p>
                    <a:p>
                      <a:pPr marL="457200" lvl="1" indent="-342900" algn="l" rtl="0" eaLnBrk="1" latinLnBrk="0" hangingPunct="1">
                        <a:lnSpc>
                          <a:spcPct val="115000"/>
                        </a:lnSpc>
                        <a:spcAft>
                          <a:spcPts val="0"/>
                        </a:spcAft>
                        <a:buFont typeface="Symbol"/>
                        <a:buChar char=""/>
                      </a:pPr>
                      <a:r>
                        <a:rPr kumimoji="0" lang="pl-PL" sz="1200" kern="1200" dirty="0">
                          <a:solidFill>
                            <a:schemeClr val="dk1"/>
                          </a:solidFill>
                          <a:effectLst/>
                          <a:latin typeface="+mn-lt"/>
                          <a:ea typeface="+mn-ea"/>
                          <a:cs typeface="+mn-cs"/>
                        </a:rPr>
                        <a:t>pozwala złożyć elektronicznie wniosek </a:t>
                      </a:r>
                      <a:r>
                        <a:rPr kumimoji="0" lang="pl-PL" sz="1200" kern="1200" dirty="0" smtClean="0">
                          <a:solidFill>
                            <a:schemeClr val="dk1"/>
                          </a:solidFill>
                          <a:effectLst/>
                          <a:latin typeface="+mn-lt"/>
                          <a:ea typeface="+mn-ea"/>
                          <a:cs typeface="+mn-cs"/>
                        </a:rPr>
                        <a:t/>
                      </a:r>
                      <a:br>
                        <a:rPr kumimoji="0" lang="pl-PL" sz="1200" kern="1200" dirty="0" smtClean="0">
                          <a:solidFill>
                            <a:schemeClr val="dk1"/>
                          </a:solidFill>
                          <a:effectLst/>
                          <a:latin typeface="+mn-lt"/>
                          <a:ea typeface="+mn-ea"/>
                          <a:cs typeface="+mn-cs"/>
                        </a:rPr>
                      </a:br>
                      <a:r>
                        <a:rPr kumimoji="0" lang="pl-PL" sz="1200" kern="1200" dirty="0" smtClean="0">
                          <a:solidFill>
                            <a:schemeClr val="dk1"/>
                          </a:solidFill>
                          <a:effectLst/>
                          <a:latin typeface="+mn-lt"/>
                          <a:ea typeface="+mn-ea"/>
                          <a:cs typeface="+mn-cs"/>
                        </a:rPr>
                        <a:t>w </a:t>
                      </a:r>
                      <a:r>
                        <a:rPr kumimoji="0" lang="pl-PL" sz="1200" kern="1200" dirty="0">
                          <a:solidFill>
                            <a:schemeClr val="dk1"/>
                          </a:solidFill>
                          <a:effectLst/>
                          <a:latin typeface="+mn-lt"/>
                          <a:ea typeface="+mn-ea"/>
                          <a:cs typeface="+mn-cs"/>
                        </a:rPr>
                        <a:t>instytucji  </a:t>
                      </a:r>
                      <a:r>
                        <a:rPr kumimoji="0" lang="pl-PL" sz="1200" kern="1200" dirty="0" smtClean="0">
                          <a:solidFill>
                            <a:schemeClr val="dk1"/>
                          </a:solidFill>
                          <a:effectLst/>
                          <a:latin typeface="+mn-lt"/>
                          <a:ea typeface="+mn-ea"/>
                          <a:cs typeface="+mn-cs"/>
                        </a:rPr>
                        <a:t>  prowadzącej </a:t>
                      </a:r>
                      <a:r>
                        <a:rPr kumimoji="0" lang="pl-PL" sz="1200" kern="1200" dirty="0">
                          <a:solidFill>
                            <a:schemeClr val="dk1"/>
                          </a:solidFill>
                          <a:effectLst/>
                          <a:latin typeface="+mn-lt"/>
                          <a:ea typeface="+mn-ea"/>
                          <a:cs typeface="+mn-cs"/>
                        </a:rPr>
                        <a:t>nabór,</a:t>
                      </a:r>
                    </a:p>
                    <a:p>
                      <a:pPr marL="457200" lvl="1" indent="-342900" algn="l" rtl="0" eaLnBrk="1" latinLnBrk="0" hangingPunct="1">
                        <a:lnSpc>
                          <a:spcPct val="115000"/>
                        </a:lnSpc>
                        <a:spcAft>
                          <a:spcPts val="0"/>
                        </a:spcAft>
                        <a:buFont typeface="Symbol"/>
                        <a:buChar char=""/>
                      </a:pPr>
                      <a:r>
                        <a:rPr kumimoji="0" lang="pl-PL" sz="1200" kern="1200" dirty="0">
                          <a:solidFill>
                            <a:schemeClr val="dk1"/>
                          </a:solidFill>
                          <a:effectLst/>
                          <a:latin typeface="+mn-lt"/>
                          <a:ea typeface="+mn-ea"/>
                          <a:cs typeface="+mn-cs"/>
                        </a:rPr>
                        <a:t>zawiera moduł korespondencji pomiędzy Beneficjentem a instytucją w sprawie wniosku,</a:t>
                      </a:r>
                    </a:p>
                    <a:p>
                      <a:pPr marL="457200" lvl="1" indent="-342900" algn="l" rtl="0" eaLnBrk="1" latinLnBrk="0" hangingPunct="1">
                        <a:lnSpc>
                          <a:spcPct val="115000"/>
                        </a:lnSpc>
                        <a:spcAft>
                          <a:spcPts val="0"/>
                        </a:spcAft>
                        <a:buFont typeface="Symbol"/>
                        <a:buChar char=""/>
                      </a:pPr>
                      <a:r>
                        <a:rPr kumimoji="0" lang="pl-PL" sz="1200" kern="1200" dirty="0">
                          <a:solidFill>
                            <a:schemeClr val="dk1"/>
                          </a:solidFill>
                          <a:effectLst/>
                          <a:latin typeface="+mn-lt"/>
                          <a:ea typeface="+mn-ea"/>
                          <a:cs typeface="+mn-cs"/>
                        </a:rPr>
                        <a:t>pozwala śledzić status wniosku w trakcie procesu oceny.</a:t>
                      </a:r>
                    </a:p>
                  </a:txBody>
                  <a:tcPr marL="56586" marR="56586" marT="0" marB="0">
                    <a:solidFill>
                      <a:schemeClr val="accent2">
                        <a:lumMod val="40000"/>
                        <a:lumOff val="60000"/>
                      </a:schemeClr>
                    </a:solidFill>
                  </a:tcPr>
                </a:tc>
              </a:tr>
              <a:tr h="576064">
                <a:tc>
                  <a:txBody>
                    <a:bodyPr/>
                    <a:lstStyle/>
                    <a:p>
                      <a:pPr marL="0" algn="ctr" rtl="0" eaLnBrk="1" latinLnBrk="0" hangingPunct="1">
                        <a:lnSpc>
                          <a:spcPct val="115000"/>
                        </a:lnSpc>
                        <a:spcAft>
                          <a:spcPts val="0"/>
                        </a:spcAft>
                      </a:pPr>
                      <a:r>
                        <a:rPr kumimoji="0" lang="pl-PL" sz="1200" b="1" kern="1200" dirty="0">
                          <a:solidFill>
                            <a:schemeClr val="lt1"/>
                          </a:solidFill>
                          <a:effectLst/>
                          <a:latin typeface="+mn-lt"/>
                          <a:ea typeface="+mn-ea"/>
                          <a:cs typeface="+mn-cs"/>
                        </a:rPr>
                        <a:t>2</a:t>
                      </a:r>
                    </a:p>
                  </a:txBody>
                  <a:tcPr marL="56586" marR="56586" marT="0" marB="0">
                    <a:solidFill>
                      <a:schemeClr val="accent2"/>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Praca w generatorze online oraz w wersji Edytor – bez dostępu do internetu.</a:t>
                      </a:r>
                    </a:p>
                  </a:txBody>
                  <a:tcPr marL="56586" marR="56586" marT="0" marB="0">
                    <a:solidFill>
                      <a:schemeClr val="accent2">
                        <a:lumMod val="20000"/>
                        <a:lumOff val="80000"/>
                      </a:schemeClr>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Praca w systemie wyłącznie online.</a:t>
                      </a:r>
                    </a:p>
                  </a:txBody>
                  <a:tcPr marL="56586" marR="56586" marT="0" marB="0">
                    <a:solidFill>
                      <a:schemeClr val="accent2">
                        <a:lumMod val="20000"/>
                        <a:lumOff val="80000"/>
                      </a:schemeClr>
                    </a:solidFill>
                  </a:tcPr>
                </a:tc>
              </a:tr>
              <a:tr h="648072">
                <a:tc>
                  <a:txBody>
                    <a:bodyPr/>
                    <a:lstStyle/>
                    <a:p>
                      <a:pPr marL="0" algn="ctr" rtl="0" eaLnBrk="1" latinLnBrk="0" hangingPunct="1">
                        <a:lnSpc>
                          <a:spcPct val="115000"/>
                        </a:lnSpc>
                        <a:spcAft>
                          <a:spcPts val="0"/>
                        </a:spcAft>
                      </a:pPr>
                      <a:r>
                        <a:rPr kumimoji="0" lang="pl-PL" sz="1200" b="1" kern="1200" dirty="0">
                          <a:solidFill>
                            <a:schemeClr val="lt1"/>
                          </a:solidFill>
                          <a:effectLst/>
                          <a:latin typeface="+mn-lt"/>
                          <a:ea typeface="+mn-ea"/>
                          <a:cs typeface="+mn-cs"/>
                        </a:rPr>
                        <a:t>3</a:t>
                      </a:r>
                    </a:p>
                  </a:txBody>
                  <a:tcPr marL="56586" marR="56586" marT="0" marB="0">
                    <a:solidFill>
                      <a:schemeClr val="accent2"/>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Dostęp do systemu bez żadnych warunków wstępnych.</a:t>
                      </a:r>
                    </a:p>
                  </a:txBody>
                  <a:tcPr marL="56586" marR="56586" marT="0" marB="0">
                    <a:solidFill>
                      <a:schemeClr val="accent2">
                        <a:lumMod val="40000"/>
                        <a:lumOff val="60000"/>
                      </a:schemeClr>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Konieczność zarejestrowania konta beneficjenta w celu rozpoczęcia tworzenia wniosku.</a:t>
                      </a:r>
                    </a:p>
                  </a:txBody>
                  <a:tcPr marL="56586" marR="56586" marT="0" marB="0">
                    <a:solidFill>
                      <a:schemeClr val="accent2">
                        <a:lumMod val="40000"/>
                        <a:lumOff val="60000"/>
                      </a:schemeClr>
                    </a:solidFill>
                  </a:tcPr>
                </a:tc>
              </a:tr>
              <a:tr h="648072">
                <a:tc>
                  <a:txBody>
                    <a:bodyPr/>
                    <a:lstStyle/>
                    <a:p>
                      <a:pPr marL="0" algn="ctr" rtl="0" eaLnBrk="1" latinLnBrk="0" hangingPunct="1">
                        <a:lnSpc>
                          <a:spcPct val="115000"/>
                        </a:lnSpc>
                        <a:spcAft>
                          <a:spcPts val="0"/>
                        </a:spcAft>
                      </a:pPr>
                      <a:r>
                        <a:rPr kumimoji="0" lang="pl-PL" sz="1200" b="1" kern="1200" dirty="0">
                          <a:solidFill>
                            <a:schemeClr val="lt1"/>
                          </a:solidFill>
                          <a:effectLst/>
                          <a:latin typeface="+mn-lt"/>
                          <a:ea typeface="+mn-ea"/>
                          <a:cs typeface="+mn-cs"/>
                        </a:rPr>
                        <a:t>4</a:t>
                      </a:r>
                    </a:p>
                  </a:txBody>
                  <a:tcPr marL="56586" marR="56586" marT="0" marB="0">
                    <a:solidFill>
                      <a:schemeClr val="accent2"/>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Utworzenie wniosku możliwe niezależnie od ogłoszonych naborów.</a:t>
                      </a:r>
                    </a:p>
                  </a:txBody>
                  <a:tcPr marL="56586" marR="56586" marT="0" marB="0">
                    <a:solidFill>
                      <a:schemeClr val="accent2">
                        <a:lumMod val="20000"/>
                        <a:lumOff val="80000"/>
                      </a:schemeClr>
                    </a:solidFill>
                  </a:tcPr>
                </a:tc>
                <a:tc>
                  <a:txBody>
                    <a:bodyPr/>
                    <a:lstStyle/>
                    <a:p>
                      <a:pPr marL="0" algn="l" rtl="0" eaLnBrk="1" latinLnBrk="0" hangingPunct="1">
                        <a:lnSpc>
                          <a:spcPct val="115000"/>
                        </a:lnSpc>
                        <a:spcAft>
                          <a:spcPts val="0"/>
                        </a:spcAft>
                      </a:pPr>
                      <a:r>
                        <a:rPr kumimoji="0" lang="pl-PL" sz="1200" kern="1200" dirty="0">
                          <a:solidFill>
                            <a:schemeClr val="dk1"/>
                          </a:solidFill>
                          <a:effectLst/>
                          <a:latin typeface="+mn-lt"/>
                          <a:ea typeface="+mn-ea"/>
                          <a:cs typeface="+mn-cs"/>
                        </a:rPr>
                        <a:t>Utworzenie wniosku możliwe wyłącznie w  ramach trwającego naboru.</a:t>
                      </a:r>
                    </a:p>
                  </a:txBody>
                  <a:tcPr marL="56586" marR="56586" marT="0" marB="0">
                    <a:solidFill>
                      <a:schemeClr val="accent2">
                        <a:lumMod val="20000"/>
                        <a:lumOff val="80000"/>
                      </a:schemeClr>
                    </a:solidFill>
                  </a:tcPr>
                </a:tc>
              </a:tr>
            </a:tbl>
          </a:graphicData>
        </a:graphic>
      </p:graphicFrame>
    </p:spTree>
    <p:extLst>
      <p:ext uri="{BB962C8B-B14F-4D97-AF65-F5344CB8AC3E}">
        <p14:creationId xmlns:p14="http://schemas.microsoft.com/office/powerpoint/2010/main" val="22309752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graphicFrame>
        <p:nvGraphicFramePr>
          <p:cNvPr id="13" name="Tabela 12"/>
          <p:cNvGraphicFramePr>
            <a:graphicFrameLocks noGrp="1"/>
          </p:cNvGraphicFramePr>
          <p:nvPr>
            <p:extLst>
              <p:ext uri="{D42A27DB-BD31-4B8C-83A1-F6EECF244321}">
                <p14:modId xmlns:p14="http://schemas.microsoft.com/office/powerpoint/2010/main" val="3110775484"/>
              </p:ext>
            </p:extLst>
          </p:nvPr>
        </p:nvGraphicFramePr>
        <p:xfrm>
          <a:off x="119634" y="1032702"/>
          <a:ext cx="8352929" cy="5438336"/>
        </p:xfrm>
        <a:graphic>
          <a:graphicData uri="http://schemas.openxmlformats.org/drawingml/2006/table">
            <a:tbl>
              <a:tblPr firstRow="1" firstCol="1" bandRow="1">
                <a:tableStyleId>{5C22544A-7EE6-4342-B048-85BDC9FD1C3A}</a:tableStyleId>
              </a:tblPr>
              <a:tblGrid>
                <a:gridCol w="734749"/>
                <a:gridCol w="3697125"/>
                <a:gridCol w="3921055"/>
              </a:tblGrid>
              <a:tr h="1368152">
                <a:tc>
                  <a:txBody>
                    <a:bodyPr/>
                    <a:lstStyle/>
                    <a:p>
                      <a:pPr algn="ctr">
                        <a:lnSpc>
                          <a:spcPct val="115000"/>
                        </a:lnSpc>
                        <a:spcAft>
                          <a:spcPts val="0"/>
                        </a:spcAft>
                      </a:pPr>
                      <a:r>
                        <a:rPr lang="pl-PL" sz="1100" dirty="0" smtClean="0">
                          <a:effectLst/>
                        </a:rPr>
                        <a:t>5</a:t>
                      </a:r>
                      <a:endParaRPr lang="pl-PL" sz="1100" dirty="0">
                        <a:effectLst/>
                        <a:latin typeface="Calibri"/>
                        <a:ea typeface="Calibri"/>
                        <a:cs typeface="Times New Roman"/>
                      </a:endParaRPr>
                    </a:p>
                  </a:txBody>
                  <a:tcPr marL="68580" marR="68580" marT="0" marB="0">
                    <a:solidFill>
                      <a:schemeClr val="accent2"/>
                    </a:solidFill>
                  </a:tcPr>
                </a:tc>
                <a:tc>
                  <a:txBody>
                    <a:bodyPr/>
                    <a:lstStyle/>
                    <a:p>
                      <a:pPr marL="0" algn="l" rtl="0" eaLnBrk="1" latinLnBrk="0" hangingPunct="1">
                        <a:lnSpc>
                          <a:spcPct val="115000"/>
                        </a:lnSpc>
                        <a:spcAft>
                          <a:spcPts val="0"/>
                        </a:spcAft>
                      </a:pPr>
                      <a:r>
                        <a:rPr kumimoji="0" lang="pl-PL" sz="1200" b="0" kern="1200" dirty="0">
                          <a:solidFill>
                            <a:schemeClr val="dk1"/>
                          </a:solidFill>
                          <a:effectLst/>
                          <a:latin typeface="+mn-lt"/>
                          <a:ea typeface="+mn-ea"/>
                          <a:cs typeface="+mn-cs"/>
                        </a:rPr>
                        <a:t>Konieczność zapisania wersji elektronicznej wniosku na dysku i/lub na nośniku danych.  Wersja elektroniczna składana do instytucji na płycie CD. </a:t>
                      </a:r>
                      <a:r>
                        <a:rPr kumimoji="0" lang="pl-PL" sz="1200" b="0" kern="1200" dirty="0" smtClean="0">
                          <a:solidFill>
                            <a:schemeClr val="dk1"/>
                          </a:solidFill>
                          <a:effectLst/>
                          <a:latin typeface="+mn-lt"/>
                          <a:ea typeface="+mn-ea"/>
                          <a:cs typeface="+mn-cs"/>
                        </a:rPr>
                        <a:t/>
                      </a:r>
                      <a:br>
                        <a:rPr kumimoji="0" lang="pl-PL" sz="1200" b="0" kern="1200" dirty="0" smtClean="0">
                          <a:solidFill>
                            <a:schemeClr val="dk1"/>
                          </a:solidFill>
                          <a:effectLst/>
                          <a:latin typeface="+mn-lt"/>
                          <a:ea typeface="+mn-ea"/>
                          <a:cs typeface="+mn-cs"/>
                        </a:rPr>
                      </a:br>
                      <a:r>
                        <a:rPr kumimoji="0" lang="pl-PL" sz="1200" b="0" kern="1200" dirty="0" smtClean="0">
                          <a:solidFill>
                            <a:schemeClr val="dk1"/>
                          </a:solidFill>
                          <a:effectLst/>
                          <a:latin typeface="+mn-lt"/>
                          <a:ea typeface="+mn-ea"/>
                          <a:cs typeface="+mn-cs"/>
                        </a:rPr>
                        <a:t>W </a:t>
                      </a:r>
                      <a:r>
                        <a:rPr kumimoji="0" lang="pl-PL" sz="1200" b="0" kern="1200" dirty="0">
                          <a:solidFill>
                            <a:schemeClr val="dk1"/>
                          </a:solidFill>
                          <a:effectLst/>
                          <a:latin typeface="+mn-lt"/>
                          <a:ea typeface="+mn-ea"/>
                          <a:cs typeface="+mn-cs"/>
                        </a:rPr>
                        <a:t>przypadku pracy kilku osób nad jednym wnioskiem konieczność przekazywania sobie elektronicznej wersji wniosku na nośniku lub mailem.</a:t>
                      </a:r>
                    </a:p>
                  </a:txBody>
                  <a:tcPr marL="56586" marR="56586" marT="0" marB="0">
                    <a:solidFill>
                      <a:schemeClr val="accent2">
                        <a:lumMod val="20000"/>
                        <a:lumOff val="80000"/>
                      </a:schemeClr>
                    </a:solidFill>
                  </a:tcPr>
                </a:tc>
                <a:tc>
                  <a:txBody>
                    <a:bodyPr/>
                    <a:lstStyle/>
                    <a:p>
                      <a:pPr marL="0" algn="l" rtl="0" eaLnBrk="1" latinLnBrk="0" hangingPunct="1">
                        <a:lnSpc>
                          <a:spcPct val="115000"/>
                        </a:lnSpc>
                        <a:spcAft>
                          <a:spcPts val="0"/>
                        </a:spcAft>
                      </a:pPr>
                      <a:r>
                        <a:rPr kumimoji="0" lang="pl-PL" sz="1200" b="0" kern="1200" dirty="0">
                          <a:solidFill>
                            <a:schemeClr val="dk1"/>
                          </a:solidFill>
                          <a:effectLst/>
                          <a:latin typeface="+mn-lt"/>
                          <a:ea typeface="+mn-ea"/>
                          <a:cs typeface="+mn-cs"/>
                        </a:rPr>
                        <a:t>Wersja elektroniczna zawsze dostępna na koncie Beneficjenta poprzez sieć internet, a do instytucji składana za pośrednictwem internetu. Kilka osób może pracować na tej samej wersji wniosku bez konieczności jej przesyłania/przekazywania.</a:t>
                      </a:r>
                    </a:p>
                  </a:txBody>
                  <a:tcPr marL="56586" marR="56586" marT="0" marB="0">
                    <a:solidFill>
                      <a:schemeClr val="accent2">
                        <a:lumMod val="20000"/>
                        <a:lumOff val="80000"/>
                      </a:schemeClr>
                    </a:solidFill>
                  </a:tcPr>
                </a:tc>
              </a:tr>
              <a:tr h="576064">
                <a:tc>
                  <a:txBody>
                    <a:bodyPr/>
                    <a:lstStyle/>
                    <a:p>
                      <a:pPr algn="ctr">
                        <a:lnSpc>
                          <a:spcPct val="115000"/>
                        </a:lnSpc>
                        <a:spcAft>
                          <a:spcPts val="0"/>
                        </a:spcAft>
                      </a:pPr>
                      <a:r>
                        <a:rPr lang="pl-PL" sz="1100" dirty="0" smtClean="0">
                          <a:effectLst/>
                        </a:rPr>
                        <a:t>6</a:t>
                      </a:r>
                      <a:endParaRPr lang="pl-PL" sz="1100" dirty="0">
                        <a:effectLst/>
                        <a:latin typeface="Calibri"/>
                        <a:ea typeface="Calibri"/>
                        <a:cs typeface="Times New Roman"/>
                      </a:endParaRPr>
                    </a:p>
                  </a:txBody>
                  <a:tcPr marL="68580" marR="68580" marT="0" marB="0">
                    <a:solidFill>
                      <a:schemeClr val="accent2"/>
                    </a:solidFill>
                  </a:tcPr>
                </a:tc>
                <a:tc>
                  <a:txBody>
                    <a:bodyPr/>
                    <a:lstStyle/>
                    <a:p>
                      <a:pPr marL="0" algn="l" rtl="0" eaLnBrk="1" latinLnBrk="0" hangingPunct="1">
                        <a:lnSpc>
                          <a:spcPct val="115000"/>
                        </a:lnSpc>
                        <a:spcAft>
                          <a:spcPts val="0"/>
                        </a:spcAft>
                      </a:pPr>
                      <a:r>
                        <a:rPr kumimoji="0" lang="pl-PL" sz="1200" b="0" kern="1200" dirty="0">
                          <a:solidFill>
                            <a:schemeClr val="dk1"/>
                          </a:solidFill>
                          <a:effectLst/>
                          <a:latin typeface="+mn-lt"/>
                          <a:ea typeface="+mn-ea"/>
                          <a:cs typeface="+mn-cs"/>
                        </a:rPr>
                        <a:t>Możliwość wykorzystania wniosku utworzonego do utworzenia kolejnych wniosków poprzez jego edycję.</a:t>
                      </a:r>
                    </a:p>
                  </a:txBody>
                  <a:tcPr marL="68580" marR="68580" marT="0" marB="0">
                    <a:solidFill>
                      <a:schemeClr val="accent2">
                        <a:lumMod val="40000"/>
                        <a:lumOff val="60000"/>
                      </a:schemeClr>
                    </a:solidFill>
                  </a:tcPr>
                </a:tc>
                <a:tc>
                  <a:txBody>
                    <a:bodyPr/>
                    <a:lstStyle/>
                    <a:p>
                      <a:pPr marL="0" algn="l" rtl="0" eaLnBrk="1" latinLnBrk="0" hangingPunct="1">
                        <a:lnSpc>
                          <a:spcPct val="115000"/>
                        </a:lnSpc>
                        <a:spcAft>
                          <a:spcPts val="0"/>
                        </a:spcAft>
                      </a:pPr>
                      <a:r>
                        <a:rPr kumimoji="0" lang="pl-PL" sz="1200" b="0" kern="1200" dirty="0">
                          <a:solidFill>
                            <a:schemeClr val="dk1"/>
                          </a:solidFill>
                          <a:effectLst/>
                          <a:latin typeface="+mn-lt"/>
                          <a:ea typeface="+mn-ea"/>
                          <a:cs typeface="+mn-cs"/>
                        </a:rPr>
                        <a:t>Każdorazowo nowy wniosek trzeba tworzyć </a:t>
                      </a:r>
                      <a:r>
                        <a:rPr kumimoji="0" lang="pl-PL" sz="1200" b="0" kern="1200" dirty="0" smtClean="0">
                          <a:solidFill>
                            <a:schemeClr val="dk1"/>
                          </a:solidFill>
                          <a:effectLst/>
                          <a:latin typeface="+mn-lt"/>
                          <a:ea typeface="+mn-ea"/>
                          <a:cs typeface="+mn-cs"/>
                        </a:rPr>
                        <a:t/>
                      </a:r>
                      <a:br>
                        <a:rPr kumimoji="0" lang="pl-PL" sz="1200" b="0" kern="1200" dirty="0" smtClean="0">
                          <a:solidFill>
                            <a:schemeClr val="dk1"/>
                          </a:solidFill>
                          <a:effectLst/>
                          <a:latin typeface="+mn-lt"/>
                          <a:ea typeface="+mn-ea"/>
                          <a:cs typeface="+mn-cs"/>
                        </a:rPr>
                      </a:br>
                      <a:r>
                        <a:rPr kumimoji="0" lang="pl-PL" sz="1200" b="0" kern="1200" dirty="0" smtClean="0">
                          <a:solidFill>
                            <a:schemeClr val="dk1"/>
                          </a:solidFill>
                          <a:effectLst/>
                          <a:latin typeface="+mn-lt"/>
                          <a:ea typeface="+mn-ea"/>
                          <a:cs typeface="+mn-cs"/>
                        </a:rPr>
                        <a:t>od </a:t>
                      </a:r>
                      <a:r>
                        <a:rPr kumimoji="0" lang="pl-PL" sz="1200" b="0" kern="1200" dirty="0">
                          <a:solidFill>
                            <a:schemeClr val="dk1"/>
                          </a:solidFill>
                          <a:effectLst/>
                          <a:latin typeface="+mn-lt"/>
                          <a:ea typeface="+mn-ea"/>
                          <a:cs typeface="+mn-cs"/>
                        </a:rPr>
                        <a:t>początku.</a:t>
                      </a:r>
                    </a:p>
                  </a:txBody>
                  <a:tcPr marL="68580" marR="68580" marT="0" marB="0">
                    <a:solidFill>
                      <a:schemeClr val="accent2">
                        <a:lumMod val="40000"/>
                        <a:lumOff val="60000"/>
                      </a:schemeClr>
                    </a:solidFill>
                  </a:tcPr>
                </a:tc>
              </a:tr>
              <a:tr h="792088">
                <a:tc>
                  <a:txBody>
                    <a:bodyPr/>
                    <a:lstStyle/>
                    <a:p>
                      <a:pPr algn="ctr">
                        <a:lnSpc>
                          <a:spcPct val="115000"/>
                        </a:lnSpc>
                        <a:spcAft>
                          <a:spcPts val="0"/>
                        </a:spcAft>
                      </a:pPr>
                      <a:r>
                        <a:rPr lang="pl-PL" sz="1100" dirty="0" smtClean="0">
                          <a:effectLst/>
                        </a:rPr>
                        <a:t>7</a:t>
                      </a:r>
                      <a:endParaRPr lang="pl-PL" sz="1100" dirty="0">
                        <a:effectLst/>
                        <a:latin typeface="Calibri"/>
                        <a:ea typeface="Calibri"/>
                        <a:cs typeface="Times New Roman"/>
                      </a:endParaRPr>
                    </a:p>
                  </a:txBody>
                  <a:tcPr marL="68580" marR="68580" marT="0" marB="0">
                    <a:solidFill>
                      <a:schemeClr val="accent2"/>
                    </a:solidFill>
                  </a:tcPr>
                </a:tc>
                <a:tc>
                  <a:txBody>
                    <a:bodyPr/>
                    <a:lstStyle/>
                    <a:p>
                      <a:pPr>
                        <a:lnSpc>
                          <a:spcPct val="115000"/>
                        </a:lnSpc>
                        <a:spcAft>
                          <a:spcPts val="0"/>
                        </a:spcAft>
                      </a:pPr>
                      <a:r>
                        <a:rPr lang="pl-PL" sz="1200" dirty="0">
                          <a:effectLst/>
                        </a:rPr>
                        <a:t>Konieczność ręcznego wprowadzenia danych dotyczących naboru (Priorytet, Działanie, Poddziałanie, Instytucja przyjmująca wniosek)</a:t>
                      </a:r>
                      <a:endParaRPr lang="pl-PL" sz="1200" dirty="0">
                        <a:effectLst/>
                        <a:latin typeface="Calibri"/>
                        <a:ea typeface="Calibri"/>
                        <a:cs typeface="Times New Roman"/>
                      </a:endParaRPr>
                    </a:p>
                  </a:txBody>
                  <a:tcPr marL="68580" marR="68580" marT="0" marB="0">
                    <a:solidFill>
                      <a:schemeClr val="accent2">
                        <a:lumMod val="20000"/>
                        <a:lumOff val="80000"/>
                      </a:schemeClr>
                    </a:solidFill>
                  </a:tcPr>
                </a:tc>
                <a:tc>
                  <a:txBody>
                    <a:bodyPr/>
                    <a:lstStyle/>
                    <a:p>
                      <a:pPr>
                        <a:lnSpc>
                          <a:spcPct val="115000"/>
                        </a:lnSpc>
                        <a:spcAft>
                          <a:spcPts val="0"/>
                        </a:spcAft>
                      </a:pPr>
                      <a:r>
                        <a:rPr lang="pl-PL" sz="1200" dirty="0">
                          <a:effectLst/>
                        </a:rPr>
                        <a:t>Dane dotyczące naboru uzupełniane są automatycznie przez system przy tworzeniu wniosku.</a:t>
                      </a:r>
                      <a:endParaRPr lang="pl-PL" sz="1200" dirty="0">
                        <a:effectLst/>
                        <a:latin typeface="Calibri"/>
                        <a:ea typeface="Calibri"/>
                        <a:cs typeface="Times New Roman"/>
                      </a:endParaRPr>
                    </a:p>
                  </a:txBody>
                  <a:tcPr marL="68580" marR="68580" marT="0" marB="0">
                    <a:solidFill>
                      <a:schemeClr val="accent2">
                        <a:lumMod val="20000"/>
                        <a:lumOff val="80000"/>
                      </a:schemeClr>
                    </a:solidFill>
                  </a:tcPr>
                </a:tc>
              </a:tr>
              <a:tr h="818755">
                <a:tc>
                  <a:txBody>
                    <a:bodyPr/>
                    <a:lstStyle/>
                    <a:p>
                      <a:pPr algn="ctr">
                        <a:lnSpc>
                          <a:spcPct val="115000"/>
                        </a:lnSpc>
                        <a:spcAft>
                          <a:spcPts val="0"/>
                        </a:spcAft>
                      </a:pPr>
                      <a:r>
                        <a:rPr lang="pl-PL" sz="1100" dirty="0" smtClean="0">
                          <a:effectLst/>
                        </a:rPr>
                        <a:t>8</a:t>
                      </a:r>
                      <a:endParaRPr lang="pl-PL" sz="1100" dirty="0">
                        <a:effectLst/>
                        <a:latin typeface="Calibri"/>
                        <a:ea typeface="Calibri"/>
                        <a:cs typeface="Times New Roman"/>
                      </a:endParaRPr>
                    </a:p>
                  </a:txBody>
                  <a:tcPr marL="68580" marR="68580" marT="0" marB="0">
                    <a:solidFill>
                      <a:schemeClr val="accent2"/>
                    </a:solidFill>
                  </a:tcPr>
                </a:tc>
                <a:tc>
                  <a:txBody>
                    <a:bodyPr/>
                    <a:lstStyle/>
                    <a:p>
                      <a:pPr>
                        <a:lnSpc>
                          <a:spcPct val="115000"/>
                        </a:lnSpc>
                        <a:spcAft>
                          <a:spcPts val="0"/>
                        </a:spcAft>
                      </a:pPr>
                      <a:r>
                        <a:rPr lang="pl-PL" sz="1200" dirty="0">
                          <a:effectLst/>
                        </a:rPr>
                        <a:t>Konieczność każdorazowo wypełniania ręcznie części wniosku dotyczącej danych </a:t>
                      </a:r>
                      <a:r>
                        <a:rPr lang="pl-PL" sz="1200" dirty="0" smtClean="0">
                          <a:effectLst/>
                        </a:rPr>
                        <a:t>Beneficjenta.</a:t>
                      </a:r>
                      <a:endParaRPr lang="pl-PL" sz="1200" dirty="0">
                        <a:effectLst/>
                        <a:latin typeface="Calibri"/>
                        <a:ea typeface="Calibri"/>
                        <a:cs typeface="Times New Roman"/>
                      </a:endParaRPr>
                    </a:p>
                  </a:txBody>
                  <a:tcPr marL="68580" marR="68580" marT="0" marB="0">
                    <a:solidFill>
                      <a:schemeClr val="accent2">
                        <a:lumMod val="40000"/>
                        <a:lumOff val="60000"/>
                      </a:schemeClr>
                    </a:solidFill>
                  </a:tcPr>
                </a:tc>
                <a:tc>
                  <a:txBody>
                    <a:bodyPr/>
                    <a:lstStyle/>
                    <a:p>
                      <a:pPr>
                        <a:lnSpc>
                          <a:spcPct val="115000"/>
                        </a:lnSpc>
                        <a:spcAft>
                          <a:spcPts val="0"/>
                        </a:spcAft>
                      </a:pPr>
                      <a:r>
                        <a:rPr lang="pl-PL" sz="1200" dirty="0">
                          <a:effectLst/>
                        </a:rPr>
                        <a:t>Dane </a:t>
                      </a:r>
                      <a:r>
                        <a:rPr lang="pl-PL" sz="1200" dirty="0" smtClean="0">
                          <a:effectLst/>
                        </a:rPr>
                        <a:t>Beneficjenta </a:t>
                      </a:r>
                      <a:r>
                        <a:rPr lang="pl-PL" sz="1200" dirty="0">
                          <a:effectLst/>
                        </a:rPr>
                        <a:t>wypełniają się automatycznie </a:t>
                      </a:r>
                      <a:r>
                        <a:rPr lang="pl-PL" sz="1200" dirty="0" smtClean="0">
                          <a:effectLst/>
                        </a:rPr>
                        <a:t/>
                      </a:r>
                      <a:br>
                        <a:rPr lang="pl-PL" sz="1200" dirty="0" smtClean="0">
                          <a:effectLst/>
                        </a:rPr>
                      </a:br>
                      <a:r>
                        <a:rPr lang="pl-PL" sz="1200" dirty="0" smtClean="0">
                          <a:effectLst/>
                        </a:rPr>
                        <a:t>po </a:t>
                      </a:r>
                      <a:r>
                        <a:rPr lang="pl-PL" sz="1200" dirty="0">
                          <a:effectLst/>
                        </a:rPr>
                        <a:t>wpisaniu numeru NIP i wybraniu właściwej pozycji </a:t>
                      </a:r>
                      <a:r>
                        <a:rPr lang="pl-PL" sz="1200" dirty="0" smtClean="0">
                          <a:effectLst/>
                        </a:rPr>
                        <a:t/>
                      </a:r>
                      <a:br>
                        <a:rPr lang="pl-PL" sz="1200" dirty="0" smtClean="0">
                          <a:effectLst/>
                        </a:rPr>
                      </a:br>
                      <a:r>
                        <a:rPr lang="pl-PL" sz="1200" dirty="0" smtClean="0">
                          <a:effectLst/>
                        </a:rPr>
                        <a:t>z </a:t>
                      </a:r>
                      <a:r>
                        <a:rPr lang="pl-PL" sz="1200" dirty="0">
                          <a:effectLst/>
                        </a:rPr>
                        <a:t>listy rozwijanej.</a:t>
                      </a:r>
                      <a:endParaRPr lang="pl-PL" sz="1200" dirty="0">
                        <a:effectLst/>
                        <a:latin typeface="Calibri"/>
                        <a:ea typeface="Calibri"/>
                        <a:cs typeface="Times New Roman"/>
                      </a:endParaRPr>
                    </a:p>
                  </a:txBody>
                  <a:tcPr marL="68580" marR="68580" marT="0" marB="0">
                    <a:solidFill>
                      <a:schemeClr val="accent2">
                        <a:lumMod val="40000"/>
                        <a:lumOff val="60000"/>
                      </a:schemeClr>
                    </a:solidFill>
                  </a:tcPr>
                </a:tc>
              </a:tr>
              <a:tr h="621405">
                <a:tc>
                  <a:txBody>
                    <a:bodyPr/>
                    <a:lstStyle/>
                    <a:p>
                      <a:pPr algn="ctr">
                        <a:lnSpc>
                          <a:spcPct val="115000"/>
                        </a:lnSpc>
                        <a:spcAft>
                          <a:spcPts val="0"/>
                        </a:spcAft>
                      </a:pPr>
                      <a:r>
                        <a:rPr lang="pl-PL" sz="1100" dirty="0" smtClean="0">
                          <a:effectLst/>
                        </a:rPr>
                        <a:t>9</a:t>
                      </a:r>
                      <a:endParaRPr lang="pl-PL" sz="1100" dirty="0">
                        <a:effectLst/>
                        <a:latin typeface="Calibri"/>
                        <a:ea typeface="Calibri"/>
                        <a:cs typeface="Times New Roman"/>
                      </a:endParaRPr>
                    </a:p>
                  </a:txBody>
                  <a:tcPr marL="68580" marR="68580" marT="0" marB="0">
                    <a:solidFill>
                      <a:schemeClr val="accent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pl-PL" sz="1200" dirty="0" smtClean="0">
                          <a:effectLst/>
                        </a:rPr>
                        <a:t>Konieczność uzasadnienia realizacji projektu </a:t>
                      </a:r>
                      <a:br>
                        <a:rPr lang="pl-PL" sz="1200" dirty="0" smtClean="0">
                          <a:effectLst/>
                        </a:rPr>
                      </a:br>
                      <a:r>
                        <a:rPr lang="pl-PL" sz="1200" dirty="0" smtClean="0">
                          <a:effectLst/>
                        </a:rPr>
                        <a:t>w treści wniosku (punkt 3.1.1 wniosku).</a:t>
                      </a:r>
                      <a:endParaRPr lang="pl-PL" sz="1200" dirty="0" smtClean="0">
                        <a:effectLst/>
                        <a:latin typeface="Calibri"/>
                        <a:ea typeface="Calibri"/>
                        <a:cs typeface="Times New Roman"/>
                      </a:endParaRPr>
                    </a:p>
                  </a:txBody>
                  <a:tcPr marL="68580" marR="68580" marT="0" marB="0">
                    <a:solidFill>
                      <a:schemeClr val="accent2">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pl-PL" sz="1200" dirty="0" smtClean="0">
                          <a:effectLst/>
                        </a:rPr>
                        <a:t>Uzasadnienie realizacji projektu wynika z dokumentów programowych – nie wymagane w treści wniosku.</a:t>
                      </a:r>
                      <a:endParaRPr lang="pl-PL" sz="1200" dirty="0" smtClean="0">
                        <a:effectLst/>
                        <a:latin typeface="Calibri"/>
                        <a:ea typeface="Calibri"/>
                        <a:cs typeface="Times New Roman"/>
                      </a:endParaRPr>
                    </a:p>
                  </a:txBody>
                  <a:tcPr marL="68580" marR="68580" marT="0" marB="0">
                    <a:solidFill>
                      <a:schemeClr val="accent2">
                        <a:lumMod val="20000"/>
                        <a:lumOff val="80000"/>
                      </a:schemeClr>
                    </a:solidFill>
                  </a:tcPr>
                </a:tc>
              </a:tr>
              <a:tr h="850089">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pl-PL" sz="1100" b="1" kern="1200" dirty="0" smtClean="0">
                          <a:solidFill>
                            <a:schemeClr val="lt1"/>
                          </a:solidFill>
                          <a:effectLst/>
                          <a:latin typeface="+mn-lt"/>
                          <a:ea typeface="+mn-ea"/>
                          <a:cs typeface="+mn-cs"/>
                        </a:rPr>
                        <a:t>10</a:t>
                      </a:r>
                      <a:endParaRPr kumimoji="0" lang="pl-PL" sz="1100" b="1" kern="1200" dirty="0">
                        <a:solidFill>
                          <a:schemeClr val="lt1"/>
                        </a:solidFill>
                        <a:effectLst/>
                        <a:latin typeface="+mn-lt"/>
                        <a:ea typeface="+mn-ea"/>
                        <a:cs typeface="+mn-cs"/>
                      </a:endParaRPr>
                    </a:p>
                  </a:txBody>
                  <a:tcPr marL="52536" marR="52536" marT="0" marB="0">
                    <a:solidFill>
                      <a:schemeClr val="accent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a:solidFill>
                            <a:schemeClr val="dk1"/>
                          </a:solidFill>
                          <a:effectLst/>
                          <a:latin typeface="+mn-lt"/>
                          <a:ea typeface="+mn-ea"/>
                          <a:cs typeface="+mn-cs"/>
                        </a:rPr>
                        <a:t>Konieczność  wskazania celu głównego oraz celów szczegółowych realizacji projektu i powiązania ich </a:t>
                      </a:r>
                      <a:r>
                        <a:rPr kumimoji="0" lang="pl-PL" sz="1200" b="0" kern="1200" dirty="0" smtClean="0">
                          <a:solidFill>
                            <a:schemeClr val="dk1"/>
                          </a:solidFill>
                          <a:effectLst/>
                          <a:latin typeface="+mn-lt"/>
                          <a:ea typeface="+mn-ea"/>
                          <a:cs typeface="+mn-cs"/>
                        </a:rPr>
                        <a:t/>
                      </a:r>
                      <a:br>
                        <a:rPr kumimoji="0" lang="pl-PL" sz="1200" b="0" kern="1200" dirty="0" smtClean="0">
                          <a:solidFill>
                            <a:schemeClr val="dk1"/>
                          </a:solidFill>
                          <a:effectLst/>
                          <a:latin typeface="+mn-lt"/>
                          <a:ea typeface="+mn-ea"/>
                          <a:cs typeface="+mn-cs"/>
                        </a:rPr>
                      </a:br>
                      <a:r>
                        <a:rPr kumimoji="0" lang="pl-PL" sz="1200" b="0" kern="1200" dirty="0" smtClean="0">
                          <a:solidFill>
                            <a:schemeClr val="dk1"/>
                          </a:solidFill>
                          <a:effectLst/>
                          <a:latin typeface="+mn-lt"/>
                          <a:ea typeface="+mn-ea"/>
                          <a:cs typeface="+mn-cs"/>
                        </a:rPr>
                        <a:t>z </a:t>
                      </a:r>
                      <a:r>
                        <a:rPr kumimoji="0" lang="pl-PL" sz="1200" b="0" kern="1200" dirty="0">
                          <a:solidFill>
                            <a:schemeClr val="dk1"/>
                          </a:solidFill>
                          <a:effectLst/>
                          <a:latin typeface="+mn-lt"/>
                          <a:ea typeface="+mn-ea"/>
                          <a:cs typeface="+mn-cs"/>
                        </a:rPr>
                        <a:t>oczekiwanymi efektami realizacji programu  – sposób sformułowania celów i odpowiedniego dobrania wskaźników podlegał ocenie (punkty 3.1.1, 3.1.2 i 3.5 wniosku).</a:t>
                      </a:r>
                    </a:p>
                  </a:txBody>
                  <a:tcPr marL="52536" marR="52536" marT="0" marB="0">
                    <a:solidFill>
                      <a:schemeClr val="accent2">
                        <a:lumMod val="40000"/>
                        <a:lumOff val="6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a:solidFill>
                            <a:schemeClr val="dk1"/>
                          </a:solidFill>
                          <a:effectLst/>
                          <a:latin typeface="+mn-lt"/>
                          <a:ea typeface="+mn-ea"/>
                          <a:cs typeface="+mn-cs"/>
                        </a:rPr>
                        <a:t>Należy wpisać tylko cel główny </a:t>
                      </a:r>
                      <a:r>
                        <a:rPr kumimoji="0" lang="pl-PL" sz="1200" b="0" kern="1200" dirty="0" smtClean="0">
                          <a:solidFill>
                            <a:schemeClr val="dk1"/>
                          </a:solidFill>
                          <a:effectLst/>
                          <a:latin typeface="+mn-lt"/>
                          <a:ea typeface="+mn-ea"/>
                          <a:cs typeface="+mn-cs"/>
                        </a:rPr>
                        <a:t>projektu i uzasadnić </a:t>
                      </a:r>
                      <a:r>
                        <a:rPr kumimoji="0" lang="pl-PL" sz="1200" b="0" kern="1200" dirty="0">
                          <a:solidFill>
                            <a:schemeClr val="dk1"/>
                          </a:solidFill>
                          <a:effectLst/>
                          <a:latin typeface="+mn-lt"/>
                          <a:ea typeface="+mn-ea"/>
                          <a:cs typeface="+mn-cs"/>
                        </a:rPr>
                        <a:t>jego zgodności z celami realizacji programu. Wskaźniki </a:t>
                      </a:r>
                      <a:r>
                        <a:rPr kumimoji="0" lang="pl-PL" sz="1200" b="0" kern="1200" dirty="0" smtClean="0">
                          <a:solidFill>
                            <a:schemeClr val="dk1"/>
                          </a:solidFill>
                          <a:effectLst/>
                          <a:latin typeface="+mn-lt"/>
                          <a:ea typeface="+mn-ea"/>
                          <a:cs typeface="+mn-cs"/>
                        </a:rPr>
                        <a:t/>
                      </a:r>
                      <a:br>
                        <a:rPr kumimoji="0" lang="pl-PL" sz="1200" b="0" kern="1200" dirty="0" smtClean="0">
                          <a:solidFill>
                            <a:schemeClr val="dk1"/>
                          </a:solidFill>
                          <a:effectLst/>
                          <a:latin typeface="+mn-lt"/>
                          <a:ea typeface="+mn-ea"/>
                          <a:cs typeface="+mn-cs"/>
                        </a:rPr>
                      </a:br>
                      <a:r>
                        <a:rPr kumimoji="0" lang="pl-PL" sz="1200" b="0" kern="1200" dirty="0" smtClean="0">
                          <a:solidFill>
                            <a:schemeClr val="dk1"/>
                          </a:solidFill>
                          <a:effectLst/>
                          <a:latin typeface="+mn-lt"/>
                          <a:ea typeface="+mn-ea"/>
                          <a:cs typeface="+mn-cs"/>
                        </a:rPr>
                        <a:t>są </a:t>
                      </a:r>
                      <a:r>
                        <a:rPr kumimoji="0" lang="pl-PL" sz="1200" b="0" kern="1200" dirty="0">
                          <a:solidFill>
                            <a:schemeClr val="dk1"/>
                          </a:solidFill>
                          <a:effectLst/>
                          <a:latin typeface="+mn-lt"/>
                          <a:ea typeface="+mn-ea"/>
                          <a:cs typeface="+mn-cs"/>
                        </a:rPr>
                        <a:t>przypisywane do celu szczegółowego realizacji programu, wybieranego z listy rozwijanej</a:t>
                      </a:r>
                      <a:r>
                        <a:rPr kumimoji="0" lang="pl-PL" sz="1200" b="0" kern="1200" dirty="0" smtClean="0">
                          <a:solidFill>
                            <a:schemeClr val="dk1"/>
                          </a:solidFill>
                          <a:effectLst/>
                          <a:latin typeface="+mn-lt"/>
                          <a:ea typeface="+mn-ea"/>
                          <a:cs typeface="+mn-cs"/>
                        </a:rPr>
                        <a:t>. Cele szczegółowe nie są formułowane.</a:t>
                      </a:r>
                      <a:endParaRPr kumimoji="0" lang="pl-PL" sz="1200" b="0" kern="1200" dirty="0">
                        <a:solidFill>
                          <a:schemeClr val="dk1"/>
                        </a:solidFill>
                        <a:effectLst/>
                        <a:latin typeface="+mn-lt"/>
                        <a:ea typeface="+mn-ea"/>
                        <a:cs typeface="+mn-cs"/>
                      </a:endParaRPr>
                    </a:p>
                  </a:txBody>
                  <a:tcPr marL="52536" marR="52536" marT="0" marB="0">
                    <a:solidFill>
                      <a:schemeClr val="accent2">
                        <a:lumMod val="40000"/>
                        <a:lumOff val="60000"/>
                      </a:schemeClr>
                    </a:solidFill>
                  </a:tcPr>
                </a:tc>
              </a:tr>
            </a:tbl>
          </a:graphicData>
        </a:graphic>
      </p:graphicFrame>
    </p:spTree>
    <p:extLst>
      <p:ext uri="{BB962C8B-B14F-4D97-AF65-F5344CB8AC3E}">
        <p14:creationId xmlns:p14="http://schemas.microsoft.com/office/powerpoint/2010/main" val="531865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graphicFrame>
        <p:nvGraphicFramePr>
          <p:cNvPr id="8" name="Tabela 7"/>
          <p:cNvGraphicFramePr>
            <a:graphicFrameLocks noGrp="1"/>
          </p:cNvGraphicFramePr>
          <p:nvPr>
            <p:extLst>
              <p:ext uri="{D42A27DB-BD31-4B8C-83A1-F6EECF244321}">
                <p14:modId xmlns:p14="http://schemas.microsoft.com/office/powerpoint/2010/main" val="544942678"/>
              </p:ext>
            </p:extLst>
          </p:nvPr>
        </p:nvGraphicFramePr>
        <p:xfrm>
          <a:off x="111679" y="1041495"/>
          <a:ext cx="8316923" cy="4138727"/>
        </p:xfrm>
        <a:graphic>
          <a:graphicData uri="http://schemas.openxmlformats.org/drawingml/2006/table">
            <a:tbl>
              <a:tblPr firstRow="1" firstCol="1" bandRow="1">
                <a:tableStyleId>{5C22544A-7EE6-4342-B048-85BDC9FD1C3A}</a:tableStyleId>
              </a:tblPr>
              <a:tblGrid>
                <a:gridCol w="731581"/>
                <a:gridCol w="3681187"/>
                <a:gridCol w="3904155"/>
              </a:tblGrid>
              <a:tr h="2122503">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pl-PL" sz="1100" b="1" kern="1200" dirty="0" smtClean="0">
                          <a:solidFill>
                            <a:schemeClr val="lt1"/>
                          </a:solidFill>
                          <a:effectLst/>
                          <a:latin typeface="+mn-lt"/>
                          <a:ea typeface="+mn-ea"/>
                          <a:cs typeface="+mn-cs"/>
                        </a:rPr>
                        <a:t>11</a:t>
                      </a:r>
                      <a:endParaRPr kumimoji="0" lang="pl-PL" sz="1100" b="1" kern="1200" dirty="0">
                        <a:solidFill>
                          <a:schemeClr val="lt1"/>
                        </a:solidFill>
                        <a:effectLst/>
                        <a:latin typeface="+mn-lt"/>
                        <a:ea typeface="+mn-ea"/>
                        <a:cs typeface="+mn-cs"/>
                      </a:endParaRPr>
                    </a:p>
                  </a:txBody>
                  <a:tcPr marL="52536" marR="52536" marT="0" marB="0">
                    <a:solidFill>
                      <a:schemeClr val="accent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a:solidFill>
                            <a:schemeClr val="dk1"/>
                          </a:solidFill>
                          <a:effectLst/>
                          <a:latin typeface="+mn-lt"/>
                          <a:ea typeface="+mn-ea"/>
                          <a:cs typeface="+mn-cs"/>
                        </a:rPr>
                        <a:t>Cross-</a:t>
                      </a:r>
                      <a:r>
                        <a:rPr kumimoji="0" lang="pl-PL" sz="1200" b="0" kern="1200" dirty="0" err="1">
                          <a:solidFill>
                            <a:schemeClr val="dk1"/>
                          </a:solidFill>
                          <a:effectLst/>
                          <a:latin typeface="+mn-lt"/>
                          <a:ea typeface="+mn-ea"/>
                          <a:cs typeface="+mn-cs"/>
                        </a:rPr>
                        <a:t>financing</a:t>
                      </a:r>
                      <a:r>
                        <a:rPr kumimoji="0" lang="pl-PL" sz="1200" b="0" kern="1200" dirty="0">
                          <a:solidFill>
                            <a:schemeClr val="dk1"/>
                          </a:solidFill>
                          <a:effectLst/>
                          <a:latin typeface="+mn-lt"/>
                          <a:ea typeface="+mn-ea"/>
                          <a:cs typeface="+mn-cs"/>
                        </a:rPr>
                        <a:t> rozumiany jako zakup środków trwałych i wartości niematerialnych i prawnych.</a:t>
                      </a:r>
                    </a:p>
                  </a:txBody>
                  <a:tcPr marL="57790" marR="57790" marT="0" marB="0">
                    <a:solidFill>
                      <a:schemeClr val="accent2">
                        <a:lumMod val="40000"/>
                        <a:lumOff val="60000"/>
                      </a:schemeClr>
                    </a:solidFill>
                  </a:tcPr>
                </a:tc>
                <a:tc>
                  <a:txBody>
                    <a:bodyPr/>
                    <a:lstStyle/>
                    <a:p>
                      <a:pPr marL="114300" marR="0" lvl="1" indent="0" algn="l" defTabSz="914400" rtl="0" eaLnBrk="1" fontAlgn="auto" latinLnBrk="0" hangingPunct="1">
                        <a:lnSpc>
                          <a:spcPct val="115000"/>
                        </a:lnSpc>
                        <a:spcBef>
                          <a:spcPts val="0"/>
                        </a:spcBef>
                        <a:spcAft>
                          <a:spcPts val="0"/>
                        </a:spcAft>
                        <a:buClrTx/>
                        <a:buSzTx/>
                        <a:buFont typeface="Symbol"/>
                        <a:buNone/>
                        <a:tabLst/>
                        <a:defRPr/>
                      </a:pPr>
                      <a:r>
                        <a:rPr kumimoji="0" lang="pl-PL" sz="1200" b="0" kern="1200" dirty="0">
                          <a:solidFill>
                            <a:schemeClr val="dk1"/>
                          </a:solidFill>
                          <a:effectLst/>
                          <a:latin typeface="+mn-lt"/>
                          <a:ea typeface="+mn-ea"/>
                          <a:cs typeface="+mn-cs"/>
                        </a:rPr>
                        <a:t>Na gruncie EFS pod pojęciem cross-</a:t>
                      </a:r>
                      <a:r>
                        <a:rPr kumimoji="0" lang="pl-PL" sz="1200" b="0" kern="1200" dirty="0" err="1">
                          <a:solidFill>
                            <a:schemeClr val="dk1"/>
                          </a:solidFill>
                          <a:effectLst/>
                          <a:latin typeface="+mn-lt"/>
                          <a:ea typeface="+mn-ea"/>
                          <a:cs typeface="+mn-cs"/>
                        </a:rPr>
                        <a:t>financingu</a:t>
                      </a:r>
                      <a:r>
                        <a:rPr kumimoji="0" lang="pl-PL" sz="1200" b="0" kern="1200" dirty="0">
                          <a:solidFill>
                            <a:schemeClr val="dk1"/>
                          </a:solidFill>
                          <a:effectLst/>
                          <a:latin typeface="+mn-lt"/>
                          <a:ea typeface="+mn-ea"/>
                          <a:cs typeface="+mn-cs"/>
                        </a:rPr>
                        <a:t> rozumie się wyłącznie:</a:t>
                      </a:r>
                    </a:p>
                    <a:p>
                      <a:pPr marL="457200" marR="0" lvl="1" indent="-342900" algn="l" defTabSz="914400" rtl="0" eaLnBrk="1" fontAlgn="auto" latinLnBrk="0" hangingPunct="1">
                        <a:lnSpc>
                          <a:spcPct val="115000"/>
                        </a:lnSpc>
                        <a:spcBef>
                          <a:spcPts val="0"/>
                        </a:spcBef>
                        <a:spcAft>
                          <a:spcPts val="0"/>
                        </a:spcAft>
                        <a:buClrTx/>
                        <a:buSzTx/>
                        <a:buFont typeface="Symbol"/>
                        <a:buChar char=""/>
                        <a:tabLst/>
                        <a:defRPr/>
                      </a:pPr>
                      <a:r>
                        <a:rPr kumimoji="0" lang="pl-PL" sz="1200" b="0" kern="1200" dirty="0">
                          <a:solidFill>
                            <a:schemeClr val="dk1"/>
                          </a:solidFill>
                          <a:effectLst/>
                          <a:latin typeface="+mn-lt"/>
                          <a:ea typeface="+mn-ea"/>
                          <a:cs typeface="+mn-cs"/>
                        </a:rPr>
                        <a:t>zakup nieruchomości,</a:t>
                      </a:r>
                    </a:p>
                    <a:p>
                      <a:pPr marL="457200" marR="0" lvl="1" indent="-342900" algn="l" defTabSz="914400" rtl="0" eaLnBrk="1" fontAlgn="auto" latinLnBrk="0" hangingPunct="1">
                        <a:lnSpc>
                          <a:spcPct val="115000"/>
                        </a:lnSpc>
                        <a:spcBef>
                          <a:spcPts val="0"/>
                        </a:spcBef>
                        <a:spcAft>
                          <a:spcPts val="0"/>
                        </a:spcAft>
                        <a:buClrTx/>
                        <a:buSzTx/>
                        <a:buFont typeface="Symbol"/>
                        <a:buChar char=""/>
                        <a:tabLst/>
                        <a:defRPr/>
                      </a:pPr>
                      <a:r>
                        <a:rPr kumimoji="0" lang="pl-PL" sz="1200" b="0" kern="1200" dirty="0">
                          <a:solidFill>
                            <a:schemeClr val="dk1"/>
                          </a:solidFill>
                          <a:effectLst/>
                          <a:latin typeface="+mn-lt"/>
                          <a:ea typeface="+mn-ea"/>
                          <a:cs typeface="+mn-cs"/>
                        </a:rPr>
                        <a:t>zakup infrastruktury (elementy nieprzenośne, </a:t>
                      </a:r>
                      <a:r>
                        <a:rPr kumimoji="0" lang="pl-PL" sz="1200" b="0" kern="1200" dirty="0" smtClean="0">
                          <a:solidFill>
                            <a:schemeClr val="dk1"/>
                          </a:solidFill>
                          <a:effectLst/>
                          <a:latin typeface="+mn-lt"/>
                          <a:ea typeface="+mn-ea"/>
                          <a:cs typeface="+mn-cs"/>
                        </a:rPr>
                        <a:t/>
                      </a:r>
                      <a:br>
                        <a:rPr kumimoji="0" lang="pl-PL" sz="1200" b="0" kern="1200" dirty="0" smtClean="0">
                          <a:solidFill>
                            <a:schemeClr val="dk1"/>
                          </a:solidFill>
                          <a:effectLst/>
                          <a:latin typeface="+mn-lt"/>
                          <a:ea typeface="+mn-ea"/>
                          <a:cs typeface="+mn-cs"/>
                        </a:rPr>
                      </a:br>
                      <a:r>
                        <a:rPr kumimoji="0" lang="pl-PL" sz="1200" b="0" kern="1200" dirty="0" smtClean="0">
                          <a:solidFill>
                            <a:schemeClr val="dk1"/>
                          </a:solidFill>
                          <a:effectLst/>
                          <a:latin typeface="+mn-lt"/>
                          <a:ea typeface="+mn-ea"/>
                          <a:cs typeface="+mn-cs"/>
                        </a:rPr>
                        <a:t>na </a:t>
                      </a:r>
                      <a:r>
                        <a:rPr kumimoji="0" lang="pl-PL" sz="1200" b="0" kern="1200" dirty="0">
                          <a:solidFill>
                            <a:schemeClr val="dk1"/>
                          </a:solidFill>
                          <a:effectLst/>
                          <a:latin typeface="+mn-lt"/>
                          <a:ea typeface="+mn-ea"/>
                          <a:cs typeface="+mn-cs"/>
                        </a:rPr>
                        <a:t>stałe przytwierdzone do nieruchomości),</a:t>
                      </a:r>
                    </a:p>
                    <a:p>
                      <a:pPr marL="457200" marR="0" lvl="1" indent="-342900" algn="l" defTabSz="914400" rtl="0" eaLnBrk="1" fontAlgn="auto" latinLnBrk="0" hangingPunct="1">
                        <a:lnSpc>
                          <a:spcPct val="115000"/>
                        </a:lnSpc>
                        <a:spcBef>
                          <a:spcPts val="0"/>
                        </a:spcBef>
                        <a:spcAft>
                          <a:spcPts val="0"/>
                        </a:spcAft>
                        <a:buClrTx/>
                        <a:buSzTx/>
                        <a:buFont typeface="Symbol"/>
                        <a:buChar char=""/>
                        <a:tabLst/>
                        <a:defRPr/>
                      </a:pPr>
                      <a:r>
                        <a:rPr kumimoji="0" lang="pl-PL" sz="1200" b="0" kern="1200" dirty="0">
                          <a:solidFill>
                            <a:schemeClr val="dk1"/>
                          </a:solidFill>
                          <a:effectLst/>
                          <a:latin typeface="+mn-lt"/>
                          <a:ea typeface="+mn-ea"/>
                          <a:cs typeface="+mn-cs"/>
                        </a:rPr>
                        <a:t>dostosowanie lub adaptację budynków, pomieszczeń i miejsc pracy.</a:t>
                      </a:r>
                    </a:p>
                    <a:p>
                      <a:pPr marL="114300" marR="0" lvl="1" indent="0" algn="l" defTabSz="914400" rtl="0" eaLnBrk="1" fontAlgn="auto" latinLnBrk="0" hangingPunct="1">
                        <a:lnSpc>
                          <a:spcPct val="115000"/>
                        </a:lnSpc>
                        <a:spcBef>
                          <a:spcPts val="0"/>
                        </a:spcBef>
                        <a:spcAft>
                          <a:spcPts val="0"/>
                        </a:spcAft>
                        <a:buClrTx/>
                        <a:buSzTx/>
                        <a:buFont typeface="Symbol"/>
                        <a:buNone/>
                        <a:tabLst/>
                        <a:defRPr/>
                      </a:pPr>
                      <a:r>
                        <a:rPr kumimoji="0" lang="pl-PL" sz="1200" b="0" kern="1200" dirty="0" smtClean="0">
                          <a:solidFill>
                            <a:schemeClr val="dk1"/>
                          </a:solidFill>
                          <a:effectLst/>
                          <a:latin typeface="+mn-lt"/>
                          <a:ea typeface="+mn-ea"/>
                          <a:cs typeface="+mn-cs"/>
                        </a:rPr>
                        <a:t>Pozostałe wydatki, traktowane dotychczas jako cross-</a:t>
                      </a:r>
                      <a:r>
                        <a:rPr kumimoji="0" lang="pl-PL" sz="1200" b="0" kern="1200" dirty="0" err="1" smtClean="0">
                          <a:solidFill>
                            <a:schemeClr val="dk1"/>
                          </a:solidFill>
                          <a:effectLst/>
                          <a:latin typeface="+mn-lt"/>
                          <a:ea typeface="+mn-ea"/>
                          <a:cs typeface="+mn-cs"/>
                        </a:rPr>
                        <a:t>financing</a:t>
                      </a:r>
                      <a:r>
                        <a:rPr kumimoji="0" lang="pl-PL" sz="1200" b="0" kern="1200" dirty="0" smtClean="0">
                          <a:solidFill>
                            <a:schemeClr val="dk1"/>
                          </a:solidFill>
                          <a:effectLst/>
                          <a:latin typeface="+mn-lt"/>
                          <a:ea typeface="+mn-ea"/>
                          <a:cs typeface="+mn-cs"/>
                        </a:rPr>
                        <a:t>, są ponoszone jako środki trwałe (definiowane</a:t>
                      </a:r>
                      <a:r>
                        <a:rPr kumimoji="0" lang="pl-PL" sz="1200" b="0" kern="1200" baseline="0" dirty="0" smtClean="0">
                          <a:solidFill>
                            <a:schemeClr val="dk1"/>
                          </a:solidFill>
                          <a:effectLst/>
                          <a:latin typeface="+mn-lt"/>
                          <a:ea typeface="+mn-ea"/>
                          <a:cs typeface="+mn-cs"/>
                        </a:rPr>
                        <a:t> </a:t>
                      </a:r>
                      <a:r>
                        <a:rPr kumimoji="0" lang="pl-PL" sz="1200" b="0" kern="1200" dirty="0" smtClean="0">
                          <a:solidFill>
                            <a:schemeClr val="dk1"/>
                          </a:solidFill>
                          <a:effectLst/>
                          <a:latin typeface="+mn-lt"/>
                          <a:ea typeface="+mn-ea"/>
                          <a:cs typeface="+mn-cs"/>
                        </a:rPr>
                        <a:t>zgodnie z ustawą o rachunkowości).</a:t>
                      </a:r>
                      <a:endParaRPr kumimoji="0" lang="pl-PL" sz="1200" b="0" kern="1200" dirty="0">
                        <a:solidFill>
                          <a:schemeClr val="dk1"/>
                        </a:solidFill>
                        <a:effectLst/>
                        <a:latin typeface="+mn-lt"/>
                        <a:ea typeface="+mn-ea"/>
                        <a:cs typeface="+mn-cs"/>
                      </a:endParaRPr>
                    </a:p>
                  </a:txBody>
                  <a:tcPr marL="57790" marR="57790" marT="0" marB="0">
                    <a:solidFill>
                      <a:schemeClr val="accent2">
                        <a:lumMod val="40000"/>
                        <a:lumOff val="60000"/>
                      </a:schemeClr>
                    </a:solidFill>
                  </a:tcPr>
                </a:tc>
              </a:tr>
              <a:tr h="720080">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pl-PL" sz="1100" b="1" kern="1200" dirty="0" smtClean="0">
                          <a:solidFill>
                            <a:schemeClr val="lt1"/>
                          </a:solidFill>
                          <a:effectLst/>
                          <a:latin typeface="+mn-lt"/>
                          <a:ea typeface="+mn-ea"/>
                          <a:cs typeface="+mn-cs"/>
                        </a:rPr>
                        <a:t>12</a:t>
                      </a:r>
                      <a:endParaRPr kumimoji="0" lang="pl-PL" sz="1100" b="1" kern="1200" dirty="0">
                        <a:solidFill>
                          <a:schemeClr val="lt1"/>
                        </a:solidFill>
                        <a:effectLst/>
                        <a:latin typeface="+mn-lt"/>
                        <a:ea typeface="+mn-ea"/>
                        <a:cs typeface="+mn-cs"/>
                      </a:endParaRPr>
                    </a:p>
                  </a:txBody>
                  <a:tcPr marL="52536" marR="52536" marT="0" marB="0">
                    <a:solidFill>
                      <a:schemeClr val="accent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smtClean="0">
                          <a:solidFill>
                            <a:schemeClr val="dk1"/>
                          </a:solidFill>
                          <a:effectLst/>
                          <a:latin typeface="+mn-lt"/>
                          <a:ea typeface="+mn-ea"/>
                          <a:cs typeface="+mn-cs"/>
                        </a:rPr>
                        <a:t>Możliwość rozliczania kosztów pośrednich ryczałtem lub na podstawie rzeczywiście</a:t>
                      </a:r>
                      <a:r>
                        <a:rPr kumimoji="0" lang="pl-PL" sz="1200" b="0" kern="1200" baseline="0" dirty="0" smtClean="0">
                          <a:solidFill>
                            <a:schemeClr val="dk1"/>
                          </a:solidFill>
                          <a:effectLst/>
                          <a:latin typeface="+mn-lt"/>
                          <a:ea typeface="+mn-ea"/>
                          <a:cs typeface="+mn-cs"/>
                        </a:rPr>
                        <a:t> poniesionych wydatków</a:t>
                      </a:r>
                      <a:r>
                        <a:rPr kumimoji="0" lang="pl-PL" sz="1200" b="0" kern="1200" dirty="0" smtClean="0">
                          <a:solidFill>
                            <a:schemeClr val="dk1"/>
                          </a:solidFill>
                          <a:effectLst/>
                          <a:latin typeface="+mn-lt"/>
                          <a:ea typeface="+mn-ea"/>
                          <a:cs typeface="+mn-cs"/>
                        </a:rPr>
                        <a:t>.</a:t>
                      </a:r>
                      <a:endParaRPr kumimoji="0" lang="pl-PL" sz="1200" b="0" kern="1200" dirty="0">
                        <a:solidFill>
                          <a:schemeClr val="dk1"/>
                        </a:solidFill>
                        <a:effectLst/>
                        <a:latin typeface="+mn-lt"/>
                        <a:ea typeface="+mn-ea"/>
                        <a:cs typeface="+mn-cs"/>
                      </a:endParaRPr>
                    </a:p>
                  </a:txBody>
                  <a:tcPr marL="57790" marR="57790" marT="0" marB="0">
                    <a:solidFill>
                      <a:schemeClr val="accent2">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smtClean="0">
                          <a:solidFill>
                            <a:schemeClr val="dk1"/>
                          </a:solidFill>
                          <a:effectLst/>
                          <a:latin typeface="+mn-lt"/>
                          <a:ea typeface="+mn-ea"/>
                          <a:cs typeface="+mn-cs"/>
                        </a:rPr>
                        <a:t>Koszty</a:t>
                      </a:r>
                      <a:r>
                        <a:rPr kumimoji="0" lang="pl-PL" sz="1200" b="0" kern="1200" baseline="0" dirty="0" smtClean="0">
                          <a:solidFill>
                            <a:schemeClr val="dk1"/>
                          </a:solidFill>
                          <a:effectLst/>
                          <a:latin typeface="+mn-lt"/>
                          <a:ea typeface="+mn-ea"/>
                          <a:cs typeface="+mn-cs"/>
                        </a:rPr>
                        <a:t> pośrednie rozliczane wyłącznie ryczałtem.</a:t>
                      </a:r>
                      <a:endParaRPr kumimoji="0" lang="pl-PL" sz="1200" b="0" kern="1200" dirty="0">
                        <a:solidFill>
                          <a:schemeClr val="dk1"/>
                        </a:solidFill>
                        <a:effectLst/>
                        <a:latin typeface="+mn-lt"/>
                        <a:ea typeface="+mn-ea"/>
                        <a:cs typeface="+mn-cs"/>
                      </a:endParaRPr>
                    </a:p>
                  </a:txBody>
                  <a:tcPr marL="57790" marR="57790" marT="0" marB="0">
                    <a:solidFill>
                      <a:schemeClr val="accent2">
                        <a:lumMod val="20000"/>
                        <a:lumOff val="80000"/>
                      </a:schemeClr>
                    </a:solidFill>
                  </a:tcPr>
                </a:tc>
              </a:tr>
              <a:tr h="648072">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pl-PL" sz="1100" b="1" kern="1200" dirty="0" smtClean="0">
                          <a:solidFill>
                            <a:schemeClr val="lt1"/>
                          </a:solidFill>
                          <a:effectLst/>
                          <a:latin typeface="+mn-lt"/>
                          <a:ea typeface="+mn-ea"/>
                          <a:cs typeface="+mn-cs"/>
                        </a:rPr>
                        <a:t>13</a:t>
                      </a:r>
                      <a:endParaRPr kumimoji="0" lang="pl-PL" sz="1100" b="1" kern="1200" dirty="0">
                        <a:solidFill>
                          <a:schemeClr val="lt1"/>
                        </a:solidFill>
                        <a:effectLst/>
                        <a:latin typeface="+mn-lt"/>
                        <a:ea typeface="+mn-ea"/>
                        <a:cs typeface="+mn-cs"/>
                      </a:endParaRPr>
                    </a:p>
                  </a:txBody>
                  <a:tcPr marL="52536" marR="52536" marT="0" marB="0">
                    <a:solidFill>
                      <a:schemeClr val="accent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smtClean="0">
                          <a:solidFill>
                            <a:schemeClr val="dk1"/>
                          </a:solidFill>
                          <a:effectLst/>
                          <a:latin typeface="+mn-lt"/>
                          <a:ea typeface="+mn-ea"/>
                          <a:cs typeface="+mn-cs"/>
                        </a:rPr>
                        <a:t>Do zadań przypisywane są cele szczegółowe projektu.</a:t>
                      </a:r>
                      <a:endParaRPr kumimoji="0" lang="pl-PL" sz="1200" b="0" kern="1200" dirty="0">
                        <a:solidFill>
                          <a:schemeClr val="dk1"/>
                        </a:solidFill>
                        <a:effectLst/>
                        <a:latin typeface="+mn-lt"/>
                        <a:ea typeface="+mn-ea"/>
                        <a:cs typeface="+mn-cs"/>
                      </a:endParaRPr>
                    </a:p>
                  </a:txBody>
                  <a:tcPr marL="52536" marR="52536" marT="0" marB="0">
                    <a:solidFill>
                      <a:schemeClr val="accent2">
                        <a:lumMod val="40000"/>
                        <a:lumOff val="6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smtClean="0">
                          <a:solidFill>
                            <a:schemeClr val="dk1"/>
                          </a:solidFill>
                          <a:effectLst/>
                          <a:latin typeface="+mn-lt"/>
                          <a:ea typeface="+mn-ea"/>
                          <a:cs typeface="+mn-cs"/>
                        </a:rPr>
                        <a:t>Do zadań</a:t>
                      </a:r>
                      <a:r>
                        <a:rPr kumimoji="0" lang="pl-PL" sz="1200" b="0" kern="1200" baseline="0" dirty="0" smtClean="0">
                          <a:solidFill>
                            <a:schemeClr val="dk1"/>
                          </a:solidFill>
                          <a:effectLst/>
                          <a:latin typeface="+mn-lt"/>
                          <a:ea typeface="+mn-ea"/>
                          <a:cs typeface="+mn-cs"/>
                        </a:rPr>
                        <a:t> przypisywane są wskaźniki produktu </a:t>
                      </a:r>
                      <a:br>
                        <a:rPr kumimoji="0" lang="pl-PL" sz="1200" b="0" kern="1200" baseline="0" dirty="0" smtClean="0">
                          <a:solidFill>
                            <a:schemeClr val="dk1"/>
                          </a:solidFill>
                          <a:effectLst/>
                          <a:latin typeface="+mn-lt"/>
                          <a:ea typeface="+mn-ea"/>
                          <a:cs typeface="+mn-cs"/>
                        </a:rPr>
                      </a:br>
                      <a:r>
                        <a:rPr kumimoji="0" lang="pl-PL" sz="1200" b="0" kern="1200" baseline="0" dirty="0" smtClean="0">
                          <a:solidFill>
                            <a:schemeClr val="dk1"/>
                          </a:solidFill>
                          <a:effectLst/>
                          <a:latin typeface="+mn-lt"/>
                          <a:ea typeface="+mn-ea"/>
                          <a:cs typeface="+mn-cs"/>
                        </a:rPr>
                        <a:t>i/lub rezultatu, które zostaną osiągnięte w ramach danego zadania.</a:t>
                      </a:r>
                      <a:endParaRPr kumimoji="0" lang="pl-PL" sz="1200" b="0" kern="1200" dirty="0">
                        <a:solidFill>
                          <a:schemeClr val="dk1"/>
                        </a:solidFill>
                        <a:effectLst/>
                        <a:latin typeface="+mn-lt"/>
                        <a:ea typeface="+mn-ea"/>
                        <a:cs typeface="+mn-cs"/>
                      </a:endParaRPr>
                    </a:p>
                  </a:txBody>
                  <a:tcPr marL="52536" marR="52536" marT="0" marB="0">
                    <a:solidFill>
                      <a:schemeClr val="accent2">
                        <a:lumMod val="40000"/>
                        <a:lumOff val="60000"/>
                      </a:schemeClr>
                    </a:solidFill>
                  </a:tcPr>
                </a:tc>
              </a:tr>
              <a:tr h="648072">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kumimoji="0" lang="pl-PL" sz="1100" b="1" kern="1200" dirty="0" smtClean="0">
                          <a:solidFill>
                            <a:schemeClr val="lt1"/>
                          </a:solidFill>
                          <a:effectLst/>
                          <a:latin typeface="+mn-lt"/>
                          <a:ea typeface="+mn-ea"/>
                          <a:cs typeface="+mn-cs"/>
                        </a:rPr>
                        <a:t>14</a:t>
                      </a:r>
                      <a:endParaRPr kumimoji="0" lang="pl-PL" sz="1100" b="1" kern="1200" dirty="0">
                        <a:solidFill>
                          <a:schemeClr val="lt1"/>
                        </a:solidFill>
                        <a:effectLst/>
                        <a:latin typeface="+mn-lt"/>
                        <a:ea typeface="+mn-ea"/>
                        <a:cs typeface="+mn-cs"/>
                      </a:endParaRPr>
                    </a:p>
                  </a:txBody>
                  <a:tcPr marL="52536" marR="52536" marT="0" marB="0">
                    <a:solidFill>
                      <a:schemeClr val="accent2"/>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smtClean="0">
                          <a:solidFill>
                            <a:schemeClr val="dk1"/>
                          </a:solidFill>
                          <a:effectLst/>
                          <a:latin typeface="+mn-lt"/>
                          <a:ea typeface="+mn-ea"/>
                          <a:cs typeface="+mn-cs"/>
                        </a:rPr>
                        <a:t>Brak możliwości</a:t>
                      </a:r>
                      <a:r>
                        <a:rPr kumimoji="0" lang="pl-PL" sz="1200" b="0" kern="1200" baseline="0" dirty="0" smtClean="0">
                          <a:solidFill>
                            <a:schemeClr val="dk1"/>
                          </a:solidFill>
                          <a:effectLst/>
                          <a:latin typeface="+mn-lt"/>
                          <a:ea typeface="+mn-ea"/>
                          <a:cs typeface="+mn-cs"/>
                        </a:rPr>
                        <a:t> dodania załączników do wniosku w systemie.</a:t>
                      </a:r>
                      <a:endParaRPr kumimoji="0" lang="pl-PL" sz="1200" b="0" kern="1200" dirty="0">
                        <a:solidFill>
                          <a:schemeClr val="dk1"/>
                        </a:solidFill>
                        <a:effectLst/>
                        <a:latin typeface="+mn-lt"/>
                        <a:ea typeface="+mn-ea"/>
                        <a:cs typeface="+mn-cs"/>
                      </a:endParaRPr>
                    </a:p>
                  </a:txBody>
                  <a:tcPr marL="52536" marR="52536" marT="0" marB="0">
                    <a:solidFill>
                      <a:schemeClr val="accent2">
                        <a:lumMod val="20000"/>
                        <a:lumOff val="80000"/>
                      </a:schemeClr>
                    </a:solidFill>
                  </a:tcP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kumimoji="0" lang="pl-PL" sz="1200" b="0" kern="1200" dirty="0" smtClean="0">
                          <a:solidFill>
                            <a:schemeClr val="dk1"/>
                          </a:solidFill>
                          <a:effectLst/>
                          <a:latin typeface="+mn-lt"/>
                          <a:ea typeface="+mn-ea"/>
                          <a:cs typeface="+mn-cs"/>
                        </a:rPr>
                        <a:t>System umożliwia dodanie załączników, </a:t>
                      </a:r>
                      <a:br>
                        <a:rPr kumimoji="0" lang="pl-PL" sz="1200" b="0" kern="1200" dirty="0" smtClean="0">
                          <a:solidFill>
                            <a:schemeClr val="dk1"/>
                          </a:solidFill>
                          <a:effectLst/>
                          <a:latin typeface="+mn-lt"/>
                          <a:ea typeface="+mn-ea"/>
                          <a:cs typeface="+mn-cs"/>
                        </a:rPr>
                      </a:br>
                      <a:r>
                        <a:rPr kumimoji="0" lang="pl-PL" sz="1200" b="0" kern="1200" dirty="0" smtClean="0">
                          <a:solidFill>
                            <a:schemeClr val="dk1"/>
                          </a:solidFill>
                          <a:effectLst/>
                          <a:latin typeface="+mn-lt"/>
                          <a:ea typeface="+mn-ea"/>
                          <a:cs typeface="+mn-cs"/>
                        </a:rPr>
                        <a:t>w tym przygotowanych</a:t>
                      </a:r>
                      <a:r>
                        <a:rPr kumimoji="0" lang="pl-PL" sz="1200" b="0" kern="1200" baseline="0" dirty="0" smtClean="0">
                          <a:solidFill>
                            <a:schemeClr val="dk1"/>
                          </a:solidFill>
                          <a:effectLst/>
                          <a:latin typeface="+mn-lt"/>
                          <a:ea typeface="+mn-ea"/>
                          <a:cs typeface="+mn-cs"/>
                        </a:rPr>
                        <a:t> poza systemem w postaci odrębnych plików.</a:t>
                      </a:r>
                      <a:endParaRPr kumimoji="0" lang="pl-PL" sz="1200" b="0" kern="1200" dirty="0">
                        <a:solidFill>
                          <a:schemeClr val="dk1"/>
                        </a:solidFill>
                        <a:effectLst/>
                        <a:latin typeface="+mn-lt"/>
                        <a:ea typeface="+mn-ea"/>
                        <a:cs typeface="+mn-cs"/>
                      </a:endParaRPr>
                    </a:p>
                  </a:txBody>
                  <a:tcPr marL="52536" marR="52536" marT="0" marB="0">
                    <a:solidFill>
                      <a:schemeClr val="accent2">
                        <a:lumMod val="20000"/>
                        <a:lumOff val="80000"/>
                      </a:schemeClr>
                    </a:solidFill>
                  </a:tcPr>
                </a:tc>
              </a:tr>
            </a:tbl>
          </a:graphicData>
        </a:graphic>
      </p:graphicFrame>
    </p:spTree>
    <p:extLst>
      <p:ext uri="{BB962C8B-B14F-4D97-AF65-F5344CB8AC3E}">
        <p14:creationId xmlns:p14="http://schemas.microsoft.com/office/powerpoint/2010/main" val="1047062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18" name="Rectangle 1"/>
          <p:cNvSpPr>
            <a:spLocks noChangeArrowheads="1"/>
          </p:cNvSpPr>
          <p:nvPr/>
        </p:nvSpPr>
        <p:spPr bwMode="auto">
          <a:xfrm>
            <a:off x="251520" y="1484784"/>
            <a:ext cx="8208912"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l-PL" b="1" i="0" u="sng" strike="noStrike" cap="none" normalizeH="0" baseline="0" dirty="0" smtClean="0">
                <a:ln>
                  <a:noFill/>
                </a:ln>
                <a:solidFill>
                  <a:srgbClr val="000000"/>
                </a:solidFill>
                <a:effectLst/>
                <a:ea typeface="Calibri" pitchFamily="34" charset="0"/>
                <a:cs typeface="Times New Roman" pitchFamily="18" charset="0"/>
              </a:rPr>
              <a:t>System Obsługi Wniosków Aplikacyjnych (SOWA) </a:t>
            </a:r>
            <a:r>
              <a:rPr kumimoji="0" lang="pl-PL" b="0" i="0" u="none" strike="noStrike" cap="none" normalizeH="0" baseline="0" dirty="0" smtClean="0">
                <a:ln>
                  <a:noFill/>
                </a:ln>
                <a:solidFill>
                  <a:srgbClr val="000000"/>
                </a:solidFill>
                <a:effectLst/>
                <a:ea typeface="Calibri" pitchFamily="34" charset="0"/>
                <a:cs typeface="Times New Roman" pitchFamily="18" charset="0"/>
              </a:rPr>
              <a:t>jest aplikacją przeznaczoną do obsługi procesu ubiegania się o środki pochodzące </a:t>
            </a:r>
            <a:br>
              <a:rPr kumimoji="0" lang="pl-PL" b="0" i="0" u="none" strike="noStrike" cap="none" normalizeH="0" baseline="0" dirty="0" smtClean="0">
                <a:ln>
                  <a:noFill/>
                </a:ln>
                <a:solidFill>
                  <a:srgbClr val="000000"/>
                </a:solidFill>
                <a:effectLst/>
                <a:ea typeface="Calibri" pitchFamily="34" charset="0"/>
                <a:cs typeface="Times New Roman" pitchFamily="18" charset="0"/>
              </a:rPr>
            </a:br>
            <a:r>
              <a:rPr kumimoji="0" lang="pl-PL" b="0" i="0" u="none" strike="noStrike" cap="none" normalizeH="0" baseline="0" dirty="0" smtClean="0">
                <a:ln>
                  <a:noFill/>
                </a:ln>
                <a:solidFill>
                  <a:srgbClr val="000000"/>
                </a:solidFill>
                <a:effectLst/>
                <a:ea typeface="Calibri" pitchFamily="34" charset="0"/>
                <a:cs typeface="Times New Roman" pitchFamily="18" charset="0"/>
              </a:rPr>
              <a:t>z Europejskiego Funduszu Społecznego na lata 2014 – 2020 </a:t>
            </a:r>
            <a:br>
              <a:rPr kumimoji="0" lang="pl-PL" b="0" i="0" u="none" strike="noStrike" cap="none" normalizeH="0" baseline="0" dirty="0" smtClean="0">
                <a:ln>
                  <a:noFill/>
                </a:ln>
                <a:solidFill>
                  <a:srgbClr val="000000"/>
                </a:solidFill>
                <a:effectLst/>
                <a:ea typeface="Calibri" pitchFamily="34" charset="0"/>
                <a:cs typeface="Times New Roman" pitchFamily="18" charset="0"/>
              </a:rPr>
            </a:br>
            <a:r>
              <a:rPr kumimoji="0" lang="pl-PL" b="0" i="0" u="none" strike="noStrike" cap="none" normalizeH="0" baseline="0" dirty="0" smtClean="0">
                <a:ln>
                  <a:noFill/>
                </a:ln>
                <a:solidFill>
                  <a:srgbClr val="000000"/>
                </a:solidFill>
                <a:effectLst/>
                <a:ea typeface="Calibri" pitchFamily="34" charset="0"/>
                <a:cs typeface="Times New Roman" pitchFamily="18" charset="0"/>
              </a:rPr>
              <a:t>w ramach Programu Wiedza Edukacja Rozwój (PO WER). </a:t>
            </a:r>
          </a:p>
          <a:p>
            <a:pPr marL="0" marR="0" lvl="0" indent="0" algn="just" defTabSz="914400" rtl="0" eaLnBrk="1" fontAlgn="base" latinLnBrk="0" hangingPunct="1">
              <a:lnSpc>
                <a:spcPct val="100000"/>
              </a:lnSpc>
              <a:spcBef>
                <a:spcPct val="0"/>
              </a:spcBef>
              <a:spcAft>
                <a:spcPct val="0"/>
              </a:spcAft>
              <a:buClrTx/>
              <a:buSzTx/>
              <a:buFontTx/>
              <a:buNone/>
              <a:tabLst/>
            </a:pPr>
            <a:endParaRPr lang="pl-PL" dirty="0" smtClean="0">
              <a:solidFill>
                <a:srgbClr val="000000"/>
              </a:solidFill>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pl-PL" b="0" i="0" u="none" strike="noStrike" cap="none" normalizeH="0" baseline="0" dirty="0" smtClean="0">
                <a:ln>
                  <a:noFill/>
                </a:ln>
                <a:solidFill>
                  <a:srgbClr val="000000"/>
                </a:solidFill>
                <a:effectLst/>
                <a:ea typeface="Calibri" pitchFamily="34" charset="0"/>
                <a:cs typeface="Times New Roman" pitchFamily="18" charset="0"/>
              </a:rPr>
              <a:t>Narzędzie służy do przygotowania i złożenia do właściwej instytucji pośredniczącej elektronicznego formularza wniosku o dofinansowanie projektu.</a:t>
            </a:r>
            <a:endParaRPr kumimoji="0" lang="pl-PL"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pl-PL" b="0" i="0" u="none" strike="noStrike" cap="none" normalizeH="0" baseline="0" dirty="0" smtClean="0">
              <a:ln>
                <a:noFill/>
              </a:ln>
              <a:solidFill>
                <a:srgbClr val="000000"/>
              </a:solidFill>
              <a:effectLst/>
              <a:ea typeface="Calibri" pitchFamily="34"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b="0" i="0" u="none" strike="noStrike" cap="none" normalizeH="0" baseline="0" dirty="0" smtClean="0">
                <a:ln>
                  <a:noFill/>
                </a:ln>
                <a:solidFill>
                  <a:srgbClr val="000000"/>
                </a:solidFill>
                <a:effectLst/>
                <a:ea typeface="Calibri" pitchFamily="34" charset="0"/>
                <a:cs typeface="Times New Roman" pitchFamily="18" charset="0"/>
              </a:rPr>
              <a:t>System jest dostępny na stronie internetowej </a:t>
            </a:r>
            <a:r>
              <a:rPr kumimoji="0" lang="pl-PL" b="0" i="0" u="none" strike="noStrike" cap="none" normalizeH="0" baseline="0" dirty="0" smtClean="0">
                <a:ln>
                  <a:noFill/>
                </a:ln>
                <a:solidFill>
                  <a:schemeClr val="tx1"/>
                </a:solidFill>
                <a:effectLst/>
                <a:ea typeface="Calibri" pitchFamily="34" charset="0"/>
                <a:cs typeface="Times New Roman" pitchFamily="18" charset="0"/>
                <a:hlinkClick r:id="rId5"/>
              </a:rPr>
              <a:t>https://www.sowa.efs.gov.pl</a:t>
            </a:r>
            <a:r>
              <a:rPr kumimoji="0" lang="pl-PL" b="0" i="0" u="none" strike="noStrike" cap="none" normalizeH="0" baseline="0" dirty="0" smtClean="0">
                <a:ln>
                  <a:noFill/>
                </a:ln>
                <a:solidFill>
                  <a:srgbClr val="000000"/>
                </a:solidFill>
                <a:effectLst/>
                <a:ea typeface="Calibri" pitchFamily="34" charset="0"/>
                <a:cs typeface="Times New Roman" pitchFamily="18" charset="0"/>
              </a:rPr>
              <a:t>.</a:t>
            </a:r>
            <a:endParaRPr kumimoji="0" lang="pl-PL" b="0" i="0" u="none" strike="noStrike" cap="none" normalizeH="0" baseline="0" dirty="0" smtClean="0">
              <a:ln>
                <a:noFill/>
              </a:ln>
              <a:solidFill>
                <a:schemeClr val="tx1"/>
              </a:solidFill>
              <a:effectLst/>
            </a:endParaRPr>
          </a:p>
        </p:txBody>
      </p:sp>
    </p:spTree>
    <p:extLst>
      <p:ext uri="{BB962C8B-B14F-4D97-AF65-F5344CB8AC3E}">
        <p14:creationId xmlns:p14="http://schemas.microsoft.com/office/powerpoint/2010/main" val="2610450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7"/>
          <p:cNvSpPr txBox="1"/>
          <p:nvPr/>
        </p:nvSpPr>
        <p:spPr>
          <a:xfrm>
            <a:off x="1187624" y="971436"/>
            <a:ext cx="6048672" cy="369332"/>
          </a:xfrm>
          <a:prstGeom prst="rect">
            <a:avLst/>
          </a:prstGeom>
          <a:noFill/>
        </p:spPr>
        <p:txBody>
          <a:bodyPr wrap="square" rtlCol="0">
            <a:spAutoFit/>
          </a:bodyPr>
          <a:lstStyle/>
          <a:p>
            <a:pPr algn="ctr"/>
            <a:r>
              <a:rPr lang="pl-PL" dirty="0" smtClean="0"/>
              <a:t>Strona startowa systemu SOWA</a:t>
            </a:r>
            <a:endParaRPr lang="pl-PL" dirty="0"/>
          </a:p>
        </p:txBody>
      </p:sp>
      <p:pic>
        <p:nvPicPr>
          <p:cNvPr id="10" name="Obraz 9"/>
          <p:cNvPicPr/>
          <p:nvPr/>
        </p:nvPicPr>
        <p:blipFill>
          <a:blip r:embed="rId5" cstate="print"/>
          <a:stretch>
            <a:fillRect/>
          </a:stretch>
        </p:blipFill>
        <p:spPr>
          <a:xfrm>
            <a:off x="580931" y="1590993"/>
            <a:ext cx="7704856" cy="4176464"/>
          </a:xfrm>
          <a:prstGeom prst="rect">
            <a:avLst/>
          </a:prstGeom>
        </p:spPr>
      </p:pic>
    </p:spTree>
    <p:extLst>
      <p:ext uri="{BB962C8B-B14F-4D97-AF65-F5344CB8AC3E}">
        <p14:creationId xmlns:p14="http://schemas.microsoft.com/office/powerpoint/2010/main" val="10113139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8" name="pole tekstowe 7"/>
          <p:cNvSpPr txBox="1"/>
          <p:nvPr/>
        </p:nvSpPr>
        <p:spPr>
          <a:xfrm>
            <a:off x="611560" y="1628800"/>
            <a:ext cx="7894591" cy="2339102"/>
          </a:xfrm>
          <a:prstGeom prst="rect">
            <a:avLst/>
          </a:prstGeom>
          <a:noFill/>
        </p:spPr>
        <p:txBody>
          <a:bodyPr wrap="square" rtlCol="0">
            <a:spAutoFit/>
          </a:bodyPr>
          <a:lstStyle/>
          <a:p>
            <a:pPr algn="just">
              <a:spcAft>
                <a:spcPts val="1200"/>
              </a:spcAft>
            </a:pPr>
            <a:r>
              <a:rPr lang="pl-PL" dirty="0" smtClean="0"/>
              <a:t>Przed przystąpieniem do tworzenia wniosku należy zapoznać się  dwoma dokumentami:</a:t>
            </a:r>
          </a:p>
          <a:p>
            <a:pPr marL="285750" indent="-285750" algn="just">
              <a:spcAft>
                <a:spcPts val="1200"/>
              </a:spcAft>
              <a:buFont typeface="Arial" panose="020B0604020202020204" pitchFamily="34" charset="0"/>
              <a:buChar char="•"/>
            </a:pPr>
            <a:r>
              <a:rPr lang="pl-PL" b="1" dirty="0"/>
              <a:t>Instrukcja użytkownika </a:t>
            </a:r>
            <a:r>
              <a:rPr lang="pl-PL" dirty="0"/>
              <a:t>Systemu Obsługi Wniosków Aplikacyjnych (SOWA) w ramach Programu Operacyjnego Wiedza Edukacja Rozwój 2014-2020 dla wnioskodawców/ beneficjentów</a:t>
            </a:r>
            <a:r>
              <a:rPr lang="pl-PL" dirty="0" smtClean="0"/>
              <a:t>.</a:t>
            </a:r>
          </a:p>
          <a:p>
            <a:pPr marL="285750" indent="-285750" algn="just">
              <a:spcAft>
                <a:spcPts val="1200"/>
              </a:spcAft>
              <a:buFont typeface="Arial" panose="020B0604020202020204" pitchFamily="34" charset="0"/>
              <a:buChar char="•"/>
            </a:pPr>
            <a:r>
              <a:rPr lang="pl-PL" b="1" dirty="0"/>
              <a:t>Instrukcja wypełniania wniosku </a:t>
            </a:r>
            <a:r>
              <a:rPr lang="pl-PL" dirty="0"/>
              <a:t>o dofinansowanie projektu </a:t>
            </a:r>
            <a:r>
              <a:rPr lang="pl-PL" dirty="0" smtClean="0"/>
              <a:t>w </a:t>
            </a:r>
            <a:r>
              <a:rPr lang="pl-PL" dirty="0"/>
              <a:t>ramach Programu Operacyjnego Wiedza Edukacja Rozwój 2014-2020.</a:t>
            </a:r>
          </a:p>
        </p:txBody>
      </p:sp>
    </p:spTree>
    <p:extLst>
      <p:ext uri="{BB962C8B-B14F-4D97-AF65-F5344CB8AC3E}">
        <p14:creationId xmlns:p14="http://schemas.microsoft.com/office/powerpoint/2010/main" val="2798553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rostokąt 8"/>
          <p:cNvSpPr/>
          <p:nvPr/>
        </p:nvSpPr>
        <p:spPr>
          <a:xfrm>
            <a:off x="5000625" y="128588"/>
            <a:ext cx="3926151" cy="6762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grpSp>
        <p:nvGrpSpPr>
          <p:cNvPr id="5" name="Grupa 4"/>
          <p:cNvGrpSpPr/>
          <p:nvPr/>
        </p:nvGrpSpPr>
        <p:grpSpPr>
          <a:xfrm>
            <a:off x="5039960" y="128588"/>
            <a:ext cx="3794906" cy="676275"/>
            <a:chOff x="5027260" y="128588"/>
            <a:chExt cx="3794906" cy="676275"/>
          </a:xfrm>
        </p:grpSpPr>
        <p:pic>
          <p:nvPicPr>
            <p:cNvPr id="12" name="Picture 4" descr="logo_dwup"/>
            <p:cNvPicPr>
              <a:picLocks noChangeAspect="1" noChangeArrowheads="1"/>
            </p:cNvPicPr>
            <p:nvPr/>
          </p:nvPicPr>
          <p:blipFill>
            <a:blip r:embed="rId2" cstate="print"/>
            <a:srcRect/>
            <a:stretch>
              <a:fillRect/>
            </a:stretch>
          </p:blipFill>
          <p:spPr bwMode="auto">
            <a:xfrm>
              <a:off x="6642677" y="316380"/>
              <a:ext cx="280740" cy="320717"/>
            </a:xfrm>
            <a:prstGeom prst="rect">
              <a:avLst/>
            </a:prstGeom>
            <a:solidFill>
              <a:schemeClr val="bg1"/>
            </a:solidFill>
            <a:ln w="9525">
              <a:noFill/>
              <a:miter lim="800000"/>
              <a:headEnd/>
              <a:tailEnd/>
            </a:ln>
          </p:spPr>
        </p:pic>
        <p:pic>
          <p:nvPicPr>
            <p:cNvPr id="3" name="Obraz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260" y="128588"/>
              <a:ext cx="1472001" cy="676275"/>
            </a:xfrm>
            <a:prstGeom prst="rect">
              <a:avLst/>
            </a:prstGeom>
          </p:spPr>
        </p:pic>
        <p:pic>
          <p:nvPicPr>
            <p:cNvPr id="4" name="Obraz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8416" y="196322"/>
              <a:ext cx="1803750" cy="540000"/>
            </a:xfrm>
            <a:prstGeom prst="rect">
              <a:avLst/>
            </a:prstGeom>
          </p:spPr>
        </p:pic>
      </p:grpSp>
      <p:sp>
        <p:nvSpPr>
          <p:cNvPr id="10" name="Rectangle 1"/>
          <p:cNvSpPr>
            <a:spLocks noChangeArrowheads="1"/>
          </p:cNvSpPr>
          <p:nvPr/>
        </p:nvSpPr>
        <p:spPr bwMode="auto">
          <a:xfrm>
            <a:off x="179512" y="887814"/>
            <a:ext cx="8496944"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pl-PL" b="1" i="0" u="none" strike="noStrike" cap="none" normalizeH="0" baseline="0" dirty="0" smtClean="0">
                <a:ln>
                  <a:noFill/>
                </a:ln>
                <a:solidFill>
                  <a:schemeClr val="tx1"/>
                </a:solidFill>
                <a:effectLst/>
                <a:ea typeface="Calibri" pitchFamily="34" charset="0"/>
                <a:cs typeface="Times New Roman" pitchFamily="18" charset="0"/>
              </a:rPr>
              <a:t>Walidacja i zatwierdzenie wniosku</a:t>
            </a:r>
            <a:endParaRPr kumimoji="0" lang="pl-PL"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00000"/>
                </a:solidFill>
                <a:effectLst/>
                <a:ea typeface="Calibri" pitchFamily="34" charset="0"/>
                <a:cs typeface="Calibri" pitchFamily="34" charset="0"/>
              </a:rPr>
              <a:t>Przed przesłaniem elektronicznej wersji wniosku do IOK należy najpierw zweryfikować poprawność jego wypełnienia za pomocą przycisku „Sprawdź”. </a:t>
            </a:r>
            <a:endParaRPr kumimoji="0" lang="pl-PL" sz="1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pl-PL" sz="1600" b="0" i="0" u="none" strike="noStrike" cap="none" normalizeH="0" baseline="0" dirty="0" smtClean="0">
                <a:ln>
                  <a:noFill/>
                </a:ln>
                <a:solidFill>
                  <a:srgbClr val="000000"/>
                </a:solidFill>
                <a:effectLst/>
                <a:ea typeface="Calibri" pitchFamily="34" charset="0"/>
                <a:cs typeface="Calibri" pitchFamily="34" charset="0"/>
              </a:rPr>
              <a:t>Jeżeli pola objęte walidacją nie zostały uzupełnione lub zostały uzupełnione błędnie, zostanie wyświetlona Karta walidacji zawierająca listę wykrytych we wniosku błędów. Przy każdym błędzie znajduje się link do danej sekcji. Po poprawieniu błędu </a:t>
            </a:r>
            <a:br>
              <a:rPr kumimoji="0" lang="pl-PL" sz="1600" b="0" i="0" u="none" strike="noStrike" cap="none" normalizeH="0" baseline="0" dirty="0" smtClean="0">
                <a:ln>
                  <a:noFill/>
                </a:ln>
                <a:solidFill>
                  <a:srgbClr val="000000"/>
                </a:solidFill>
                <a:effectLst/>
                <a:ea typeface="Calibri" pitchFamily="34" charset="0"/>
                <a:cs typeface="Calibri" pitchFamily="34" charset="0"/>
              </a:rPr>
            </a:br>
            <a:r>
              <a:rPr kumimoji="0" lang="pl-PL" sz="1600" b="0" i="0" u="none" strike="noStrike" cap="none" normalizeH="0" baseline="0" dirty="0" smtClean="0">
                <a:ln>
                  <a:noFill/>
                </a:ln>
                <a:solidFill>
                  <a:srgbClr val="000000"/>
                </a:solidFill>
                <a:effectLst/>
                <a:ea typeface="Calibri" pitchFamily="34" charset="0"/>
                <a:cs typeface="Calibri" pitchFamily="34" charset="0"/>
              </a:rPr>
              <a:t>i ponownym kliknięciu przycisku „Sprawdź” nie będzie się on wyświetlał dłużej w Karcie walidacji.</a:t>
            </a:r>
            <a:endParaRPr kumimoji="0" lang="pl-PL" sz="1600" b="0" i="0" u="none" strike="noStrike" cap="none" normalizeH="0" baseline="0" dirty="0" smtClean="0">
              <a:ln>
                <a:noFill/>
              </a:ln>
              <a:solidFill>
                <a:schemeClr val="tx1"/>
              </a:solidFill>
              <a:effectLst/>
            </a:endParaRPr>
          </a:p>
        </p:txBody>
      </p:sp>
      <p:pic>
        <p:nvPicPr>
          <p:cNvPr id="11" name="Obraz 10"/>
          <p:cNvPicPr/>
          <p:nvPr/>
        </p:nvPicPr>
        <p:blipFill>
          <a:blip r:embed="rId5" cstate="print">
            <a:lum contrast="8000"/>
            <a:extLst>
              <a:ext uri="{28A0092B-C50C-407E-A947-70E740481C1C}">
                <a14:useLocalDpi xmlns:a14="http://schemas.microsoft.com/office/drawing/2010/main" val="0"/>
              </a:ext>
            </a:extLst>
          </a:blip>
          <a:srcRect/>
          <a:stretch>
            <a:fillRect/>
          </a:stretch>
        </p:blipFill>
        <p:spPr bwMode="auto">
          <a:xfrm>
            <a:off x="1403648" y="2967280"/>
            <a:ext cx="5616624" cy="3754195"/>
          </a:xfrm>
          <a:prstGeom prst="rect">
            <a:avLst/>
          </a:prstGeom>
          <a:noFill/>
          <a:ln>
            <a:noFill/>
          </a:ln>
        </p:spPr>
      </p:pic>
    </p:spTree>
    <p:extLst>
      <p:ext uri="{BB962C8B-B14F-4D97-AF65-F5344CB8AC3E}">
        <p14:creationId xmlns:p14="http://schemas.microsoft.com/office/powerpoint/2010/main" val="1492204121"/>
      </p:ext>
    </p:extLst>
  </p:cSld>
  <p:clrMapOvr>
    <a:masterClrMapping/>
  </p:clrMapOvr>
  <p:timing>
    <p:tnLst>
      <p:par>
        <p:cTn id="1" dur="indefinite" restart="never" nodeType="tmRoot"/>
      </p:par>
    </p:tnLst>
  </p:timing>
</p:sld>
</file>

<file path=ppt/theme/theme1.xml><?xml version="1.0" encoding="utf-8"?>
<a:theme xmlns:a="http://schemas.openxmlformats.org/drawingml/2006/main" name="FunduszeEuropejskiePrezentacjaTemplat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41BC98EB-B254-48DE-A757-86CC93C6277F}"/>
    </a:ext>
  </a:extLst>
</a:theme>
</file>

<file path=ppt/theme/theme10.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frastruktura i Środowisko">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D7BFAF85-3AFF-408A-9214-9771CA74E33C}"/>
    </a:ext>
  </a:extLst>
</a:theme>
</file>

<file path=ppt/theme/theme3.xml><?xml version="1.0" encoding="utf-8"?>
<a:theme xmlns:a="http://schemas.openxmlformats.org/drawingml/2006/main" name="Inteligentny Rozwoj">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D7262E80-C742-4C3A-B4FD-B9DFB2A85E65}"/>
    </a:ext>
  </a:extLst>
</a:theme>
</file>

<file path=ppt/theme/theme4.xml><?xml version="1.0" encoding="utf-8"?>
<a:theme xmlns:a="http://schemas.openxmlformats.org/drawingml/2006/main" name="Rozwój Polski Wschodniej">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5D6DABCB-300B-4583-9DC2-84BDBB033C22}"/>
    </a:ext>
  </a:extLst>
</a:theme>
</file>

<file path=ppt/theme/theme5.xml><?xml version="1.0" encoding="utf-8"?>
<a:theme xmlns:a="http://schemas.openxmlformats.org/drawingml/2006/main" name="Wiedza Edukacja Rozwoj">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53FA2FB3-9C38-4B68-A4DF-76B77B12EB81}"/>
    </a:ext>
  </a:extLst>
</a:theme>
</file>

<file path=ppt/theme/theme6.xml><?xml version="1.0" encoding="utf-8"?>
<a:theme xmlns:a="http://schemas.openxmlformats.org/drawingml/2006/main" name="Polska Cyfrowa">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A4A928A6-969B-40E6-93A8-BBEF1A2F6A09}"/>
    </a:ext>
  </a:extLst>
</a:theme>
</file>

<file path=ppt/theme/theme7.xml><?xml version="1.0" encoding="utf-8"?>
<a:theme xmlns:a="http://schemas.openxmlformats.org/drawingml/2006/main" name="Programy Regionaln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92000801-0B03-4AC3-8040-626073FD01A7}"/>
    </a:ext>
  </a:extLst>
</a:theme>
</file>

<file path=ppt/theme/theme8.xml><?xml version="1.0" encoding="utf-8"?>
<a:theme xmlns:a="http://schemas.openxmlformats.org/drawingml/2006/main" name="Pomoc Techniczna">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unduszeEuropejskiePrezentacjaTemplate.potx" id="{E1C8E9E8-192D-4AF6-9B43-48AB8A3797D1}" vid="{F455CDD5-C0D5-4F1E-9423-3AD99BE16955}"/>
    </a:ext>
  </a:extLst>
</a:theme>
</file>

<file path=ppt/theme/theme9.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FunduszeEuropejskiePrezentacjaTemplate</Template>
  <TotalTime>3869</TotalTime>
  <Words>795</Words>
  <Application>Microsoft Office PowerPoint</Application>
  <PresentationFormat>Pokaz na ekranie (4:3)</PresentationFormat>
  <Paragraphs>129</Paragraphs>
  <Slides>17</Slides>
  <Notes>0</Notes>
  <HiddenSlides>0</HiddenSlides>
  <MMClips>0</MMClips>
  <ScaleCrop>false</ScaleCrop>
  <HeadingPairs>
    <vt:vector size="6" baseType="variant">
      <vt:variant>
        <vt:lpstr>Używane czcionki</vt:lpstr>
      </vt:variant>
      <vt:variant>
        <vt:i4>6</vt:i4>
      </vt:variant>
      <vt:variant>
        <vt:lpstr>Motyw</vt:lpstr>
      </vt:variant>
      <vt:variant>
        <vt:i4>8</vt:i4>
      </vt:variant>
      <vt:variant>
        <vt:lpstr>Tytuły slajdów</vt:lpstr>
      </vt:variant>
      <vt:variant>
        <vt:i4>17</vt:i4>
      </vt:variant>
    </vt:vector>
  </HeadingPairs>
  <TitlesOfParts>
    <vt:vector size="31" baseType="lpstr">
      <vt:lpstr>Arial</vt:lpstr>
      <vt:lpstr>Calibri</vt:lpstr>
      <vt:lpstr>Century Schoolbook</vt:lpstr>
      <vt:lpstr>Symbol</vt:lpstr>
      <vt:lpstr>Times New Roman</vt:lpstr>
      <vt:lpstr>Wingdings</vt:lpstr>
      <vt:lpstr>FunduszeEuropejskiePrezentacjaTemplate</vt:lpstr>
      <vt:lpstr>Infrastruktura i Środowisko</vt:lpstr>
      <vt:lpstr>Inteligentny Rozwoj</vt:lpstr>
      <vt:lpstr>Rozwój Polski Wschodniej</vt:lpstr>
      <vt:lpstr>Wiedza Edukacja Rozwoj</vt:lpstr>
      <vt:lpstr>Polska Cyfrowa</vt:lpstr>
      <vt:lpstr>Programy Regionalne</vt:lpstr>
      <vt:lpstr>Pomoc Techniczna</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Leszek Sandomierski</dc:creator>
  <cp:lastModifiedBy>Leszek Sandomierski</cp:lastModifiedBy>
  <cp:revision>155</cp:revision>
  <cp:lastPrinted>2015-06-03T09:37:02Z</cp:lastPrinted>
  <dcterms:created xsi:type="dcterms:W3CDTF">2015-03-25T10:25:25Z</dcterms:created>
  <dcterms:modified xsi:type="dcterms:W3CDTF">2015-06-11T05:42:39Z</dcterms:modified>
</cp:coreProperties>
</file>